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7556500" cy="10693400"/>
  <p:notesSz cx="6738938" cy="9872663"/>
  <p:defaultText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0">
          <p15:clr>
            <a:srgbClr val="A4A3A4"/>
          </p15:clr>
        </p15:guide>
      </p15:sldGuideLst>
    </p:ext>
    <p:ext uri="{2D200454-40CA-4A62-9FC3-DE9A4176ACB9}">
      <p15:notesGuideLst xmlns:p15="http://schemas.microsoft.com/office/powerpoint/2012/main">
        <p15:guide id="1" orient="horz" pos="3110">
          <p15:clr>
            <a:srgbClr val="A4A3A4"/>
          </p15:clr>
        </p15:guide>
        <p15:guide id="2" pos="212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6E71"/>
    <a:srgbClr val="E8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3162" y="90"/>
      </p:cViewPr>
      <p:guideLst>
        <p:guide orient="horz" pos="3368"/>
        <p:guide pos="2380"/>
      </p:guideLst>
    </p:cSldViewPr>
  </p:slideViewPr>
  <p:notesTextViewPr>
    <p:cViewPr>
      <p:scale>
        <a:sx n="1" d="1"/>
        <a:sy n="1" d="1"/>
      </p:scale>
      <p:origin x="0" y="0"/>
    </p:cViewPr>
  </p:notesTextViewPr>
  <p:notesViewPr>
    <p:cSldViewPr>
      <p:cViewPr varScale="1">
        <p:scale>
          <a:sx n="55" d="100"/>
          <a:sy n="55" d="100"/>
        </p:scale>
        <p:origin x="-2904" y="-96"/>
      </p:cViewPr>
      <p:guideLst>
        <p:guide orient="horz" pos="3110"/>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0206" cy="49363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7172" y="0"/>
            <a:ext cx="2920206" cy="493633"/>
          </a:xfrm>
          <a:prstGeom prst="rect">
            <a:avLst/>
          </a:prstGeom>
        </p:spPr>
        <p:txBody>
          <a:bodyPr vert="horz" lIns="91440" tIns="45720" rIns="91440" bIns="45720" rtlCol="0"/>
          <a:lstStyle>
            <a:lvl1pPr algn="r">
              <a:defRPr sz="1200"/>
            </a:lvl1pPr>
          </a:lstStyle>
          <a:p>
            <a:fld id="{208449A6-1AEE-4418-BE4F-63546894427B}" type="datetimeFigureOut">
              <a:rPr kumimoji="1" lang="ja-JP" altLang="en-US" smtClean="0"/>
              <a:t>2024/11/7</a:t>
            </a:fld>
            <a:endParaRPr kumimoji="1" lang="ja-JP" altLang="en-US"/>
          </a:p>
        </p:txBody>
      </p:sp>
      <p:sp>
        <p:nvSpPr>
          <p:cNvPr id="4" name="フッター プレースホルダー 3"/>
          <p:cNvSpPr>
            <a:spLocks noGrp="1"/>
          </p:cNvSpPr>
          <p:nvPr>
            <p:ph type="ftr" sz="quarter" idx="2"/>
          </p:nvPr>
        </p:nvSpPr>
        <p:spPr>
          <a:xfrm>
            <a:off x="0" y="9377316"/>
            <a:ext cx="2920206"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7172" y="9377316"/>
            <a:ext cx="2920206" cy="493633"/>
          </a:xfrm>
          <a:prstGeom prst="rect">
            <a:avLst/>
          </a:prstGeom>
        </p:spPr>
        <p:txBody>
          <a:bodyPr vert="horz" lIns="91440" tIns="45720" rIns="91440" bIns="45720" rtlCol="0" anchor="b"/>
          <a:lstStyle>
            <a:lvl1pPr algn="r">
              <a:defRPr sz="1200"/>
            </a:lvl1pPr>
          </a:lstStyle>
          <a:p>
            <a:fld id="{420DB1C0-56A4-419E-80E9-9A4794BCDF9E}" type="slidenum">
              <a:rPr kumimoji="1" lang="ja-JP" altLang="en-US" smtClean="0"/>
              <a:t>‹#›</a:t>
            </a:fld>
            <a:endParaRPr kumimoji="1" lang="ja-JP" altLang="en-US"/>
          </a:p>
        </p:txBody>
      </p:sp>
    </p:spTree>
    <p:extLst>
      <p:ext uri="{BB962C8B-B14F-4D97-AF65-F5344CB8AC3E}">
        <p14:creationId xmlns:p14="http://schemas.microsoft.com/office/powerpoint/2010/main" val="3122469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000"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7938" y="0"/>
            <a:ext cx="2919412" cy="493713"/>
          </a:xfrm>
          <a:prstGeom prst="rect">
            <a:avLst/>
          </a:prstGeom>
        </p:spPr>
        <p:txBody>
          <a:bodyPr vert="horz" lIns="91440" tIns="45720" rIns="91440" bIns="45720" rtlCol="0"/>
          <a:lstStyle>
            <a:lvl1pPr algn="r">
              <a:defRPr sz="1200"/>
            </a:lvl1pPr>
          </a:lstStyle>
          <a:p>
            <a:fld id="{17433301-2191-4A11-9A52-B28FCFB480EB}" type="datetimeFigureOut">
              <a:rPr kumimoji="1" lang="ja-JP" altLang="en-US" smtClean="0"/>
              <a:t>2024/11/7</a:t>
            </a:fld>
            <a:endParaRPr kumimoji="1" lang="ja-JP" altLang="en-US"/>
          </a:p>
        </p:txBody>
      </p:sp>
      <p:sp>
        <p:nvSpPr>
          <p:cNvPr id="4" name="スライド イメージ プレースホルダー 3"/>
          <p:cNvSpPr>
            <a:spLocks noGrp="1" noRot="1" noChangeAspect="1"/>
          </p:cNvSpPr>
          <p:nvPr>
            <p:ph type="sldImg" idx="2"/>
          </p:nvPr>
        </p:nvSpPr>
        <p:spPr>
          <a:xfrm>
            <a:off x="2062163" y="739775"/>
            <a:ext cx="2616200" cy="37036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4688" y="4689475"/>
            <a:ext cx="5391150" cy="4443413"/>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7363"/>
            <a:ext cx="2921000"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7938" y="9377363"/>
            <a:ext cx="2919412" cy="493712"/>
          </a:xfrm>
          <a:prstGeom prst="rect">
            <a:avLst/>
          </a:prstGeom>
        </p:spPr>
        <p:txBody>
          <a:bodyPr vert="horz" lIns="91440" tIns="45720" rIns="91440" bIns="45720" rtlCol="0" anchor="b"/>
          <a:lstStyle>
            <a:lvl1pPr algn="r">
              <a:defRPr sz="1200"/>
            </a:lvl1pPr>
          </a:lstStyle>
          <a:p>
            <a:fld id="{54B81276-88E0-4764-B79C-8FCE785BECBD}" type="slidenum">
              <a:rPr kumimoji="1" lang="ja-JP" altLang="en-US" smtClean="0"/>
              <a:t>‹#›</a:t>
            </a:fld>
            <a:endParaRPr kumimoji="1" lang="ja-JP" altLang="en-US"/>
          </a:p>
        </p:txBody>
      </p:sp>
    </p:spTree>
    <p:extLst>
      <p:ext uri="{BB962C8B-B14F-4D97-AF65-F5344CB8AC3E}">
        <p14:creationId xmlns:p14="http://schemas.microsoft.com/office/powerpoint/2010/main" val="4165874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B81276-88E0-4764-B79C-8FCE785BECBD}" type="slidenum">
              <a:rPr kumimoji="1" lang="ja-JP" altLang="en-US" smtClean="0"/>
              <a:t>1</a:t>
            </a:fld>
            <a:endParaRPr kumimoji="1" lang="ja-JP" altLang="en-US"/>
          </a:p>
        </p:txBody>
      </p:sp>
    </p:spTree>
    <p:extLst>
      <p:ext uri="{BB962C8B-B14F-4D97-AF65-F5344CB8AC3E}">
        <p14:creationId xmlns:p14="http://schemas.microsoft.com/office/powerpoint/2010/main" val="960418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38" y="3321888"/>
            <a:ext cx="6423025"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3475" y="6059594"/>
            <a:ext cx="5289550" cy="2732757"/>
          </a:xfrm>
        </p:spPr>
        <p:txBody>
          <a:bodyPr/>
          <a:lstStyle>
            <a:lvl1pPr marL="0" indent="0" algn="ctr">
              <a:buNone/>
              <a:defRPr>
                <a:solidFill>
                  <a:schemeClr val="tx1">
                    <a:tint val="75000"/>
                  </a:schemeClr>
                </a:solidFill>
              </a:defRPr>
            </a:lvl1pPr>
            <a:lvl2pPr marL="497708" indent="0" algn="ctr">
              <a:buNone/>
              <a:defRPr>
                <a:solidFill>
                  <a:schemeClr val="tx1">
                    <a:tint val="75000"/>
                  </a:schemeClr>
                </a:solidFill>
              </a:defRPr>
            </a:lvl2pPr>
            <a:lvl3pPr marL="995416" indent="0" algn="ctr">
              <a:buNone/>
              <a:defRPr>
                <a:solidFill>
                  <a:schemeClr val="tx1">
                    <a:tint val="75000"/>
                  </a:schemeClr>
                </a:solidFill>
              </a:defRPr>
            </a:lvl3pPr>
            <a:lvl4pPr marL="1493124" indent="0" algn="ctr">
              <a:buNone/>
              <a:defRPr>
                <a:solidFill>
                  <a:schemeClr val="tx1">
                    <a:tint val="75000"/>
                  </a:schemeClr>
                </a:solidFill>
              </a:defRPr>
            </a:lvl4pPr>
            <a:lvl5pPr marL="1990832" indent="0" algn="ctr">
              <a:buNone/>
              <a:defRPr>
                <a:solidFill>
                  <a:schemeClr val="tx1">
                    <a:tint val="75000"/>
                  </a:schemeClr>
                </a:solidFill>
              </a:defRPr>
            </a:lvl5pPr>
            <a:lvl6pPr marL="2488540" indent="0" algn="ctr">
              <a:buNone/>
              <a:defRPr>
                <a:solidFill>
                  <a:schemeClr val="tx1">
                    <a:tint val="75000"/>
                  </a:schemeClr>
                </a:solidFill>
              </a:defRPr>
            </a:lvl6pPr>
            <a:lvl7pPr marL="2986248" indent="0" algn="ctr">
              <a:buNone/>
              <a:defRPr>
                <a:solidFill>
                  <a:schemeClr val="tx1">
                    <a:tint val="75000"/>
                  </a:schemeClr>
                </a:solidFill>
              </a:defRPr>
            </a:lvl7pPr>
            <a:lvl8pPr marL="3483955" indent="0" algn="ctr">
              <a:buNone/>
              <a:defRPr>
                <a:solidFill>
                  <a:schemeClr val="tx1">
                    <a:tint val="75000"/>
                  </a:schemeClr>
                </a:solidFill>
              </a:defRPr>
            </a:lvl8pPr>
            <a:lvl9pPr marL="39816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014752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91244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78462" y="428233"/>
            <a:ext cx="1700213"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7825" y="428233"/>
            <a:ext cx="4974696"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55604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3972838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12" y="6871500"/>
            <a:ext cx="6423025"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6912" y="4532321"/>
            <a:ext cx="6423025" cy="2339180"/>
          </a:xfrm>
        </p:spPr>
        <p:txBody>
          <a:bodyPr anchor="b"/>
          <a:lstStyle>
            <a:lvl1pPr marL="0" indent="0">
              <a:buNone/>
              <a:defRPr sz="2200">
                <a:solidFill>
                  <a:schemeClr val="tx1">
                    <a:tint val="75000"/>
                  </a:schemeClr>
                </a:solidFill>
              </a:defRPr>
            </a:lvl1pPr>
            <a:lvl2pPr marL="497708" indent="0">
              <a:buNone/>
              <a:defRPr sz="2000">
                <a:solidFill>
                  <a:schemeClr val="tx1">
                    <a:tint val="75000"/>
                  </a:schemeClr>
                </a:solidFill>
              </a:defRPr>
            </a:lvl2pPr>
            <a:lvl3pPr marL="995416" indent="0">
              <a:buNone/>
              <a:defRPr sz="1700">
                <a:solidFill>
                  <a:schemeClr val="tx1">
                    <a:tint val="75000"/>
                  </a:schemeClr>
                </a:solidFill>
              </a:defRPr>
            </a:lvl3pPr>
            <a:lvl4pPr marL="1493124" indent="0">
              <a:buNone/>
              <a:defRPr sz="1500">
                <a:solidFill>
                  <a:schemeClr val="tx1">
                    <a:tint val="75000"/>
                  </a:schemeClr>
                </a:solidFill>
              </a:defRPr>
            </a:lvl4pPr>
            <a:lvl5pPr marL="1990832" indent="0">
              <a:buNone/>
              <a:defRPr sz="1500">
                <a:solidFill>
                  <a:schemeClr val="tx1">
                    <a:tint val="75000"/>
                  </a:schemeClr>
                </a:solidFill>
              </a:defRPr>
            </a:lvl5pPr>
            <a:lvl6pPr marL="2488540" indent="0">
              <a:buNone/>
              <a:defRPr sz="1500">
                <a:solidFill>
                  <a:schemeClr val="tx1">
                    <a:tint val="75000"/>
                  </a:schemeClr>
                </a:solidFill>
              </a:defRPr>
            </a:lvl6pPr>
            <a:lvl7pPr marL="2986248" indent="0">
              <a:buNone/>
              <a:defRPr sz="1500">
                <a:solidFill>
                  <a:schemeClr val="tx1">
                    <a:tint val="75000"/>
                  </a:schemeClr>
                </a:solidFill>
              </a:defRPr>
            </a:lvl7pPr>
            <a:lvl8pPr marL="3483955" indent="0">
              <a:buNone/>
              <a:defRPr sz="1500">
                <a:solidFill>
                  <a:schemeClr val="tx1">
                    <a:tint val="75000"/>
                  </a:schemeClr>
                </a:solidFill>
              </a:defRPr>
            </a:lvl8pPr>
            <a:lvl9pPr marL="39816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92305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7825"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1221"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78673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6" y="2393639"/>
            <a:ext cx="3338766"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7826" y="3391194"/>
            <a:ext cx="3338766"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38599" y="2393639"/>
            <a:ext cx="3340078"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38599" y="3391194"/>
            <a:ext cx="3340078"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80561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28317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1177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7" y="425757"/>
            <a:ext cx="2486037"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4383" y="425757"/>
            <a:ext cx="4224294"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7827" y="2237694"/>
            <a:ext cx="2486037" cy="7314584"/>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4158842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127" y="7485381"/>
            <a:ext cx="4533900"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1127" y="955475"/>
            <a:ext cx="4533900" cy="6416040"/>
          </a:xfrm>
        </p:spPr>
        <p:txBody>
          <a:bodyPr/>
          <a:lstStyle>
            <a:lvl1pPr marL="0" indent="0">
              <a:buNone/>
              <a:defRPr sz="3500"/>
            </a:lvl1pPr>
            <a:lvl2pPr marL="497708" indent="0">
              <a:buNone/>
              <a:defRPr sz="3000"/>
            </a:lvl2pPr>
            <a:lvl3pPr marL="995416" indent="0">
              <a:buNone/>
              <a:defRPr sz="2600"/>
            </a:lvl3pPr>
            <a:lvl4pPr marL="1493124" indent="0">
              <a:buNone/>
              <a:defRPr sz="2200"/>
            </a:lvl4pPr>
            <a:lvl5pPr marL="1990832" indent="0">
              <a:buNone/>
              <a:defRPr sz="2200"/>
            </a:lvl5pPr>
            <a:lvl6pPr marL="2488540" indent="0">
              <a:buNone/>
              <a:defRPr sz="2200"/>
            </a:lvl6pPr>
            <a:lvl7pPr marL="2986248" indent="0">
              <a:buNone/>
              <a:defRPr sz="2200"/>
            </a:lvl7pPr>
            <a:lvl8pPr marL="3483955" indent="0">
              <a:buNone/>
              <a:defRPr sz="2200"/>
            </a:lvl8pPr>
            <a:lvl9pPr marL="3981663" indent="0">
              <a:buNone/>
              <a:defRPr sz="2200"/>
            </a:lvl9pPr>
          </a:lstStyle>
          <a:p>
            <a:endParaRPr kumimoji="1" lang="ja-JP" altLang="en-US"/>
          </a:p>
        </p:txBody>
      </p:sp>
      <p:sp>
        <p:nvSpPr>
          <p:cNvPr id="4" name="テキスト プレースホルダー 3"/>
          <p:cNvSpPr>
            <a:spLocks noGrp="1"/>
          </p:cNvSpPr>
          <p:nvPr>
            <p:ph type="body" sz="half" idx="2"/>
          </p:nvPr>
        </p:nvSpPr>
        <p:spPr>
          <a:xfrm>
            <a:off x="1481127" y="8369073"/>
            <a:ext cx="4533900" cy="1254988"/>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6741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825" y="428232"/>
            <a:ext cx="6800850" cy="1782233"/>
          </a:xfrm>
          <a:prstGeom prst="rect">
            <a:avLst/>
          </a:prstGeom>
        </p:spPr>
        <p:txBody>
          <a:bodyPr vert="horz" lIns="99542" tIns="49771" rIns="99542" bIns="4977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5" y="2495129"/>
            <a:ext cx="6800850" cy="7057150"/>
          </a:xfrm>
          <a:prstGeom prst="rect">
            <a:avLst/>
          </a:prstGeom>
        </p:spPr>
        <p:txBody>
          <a:bodyPr vert="horz" lIns="99542" tIns="49771" rIns="99542" bIns="4977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7825" y="9911199"/>
            <a:ext cx="1763183" cy="569324"/>
          </a:xfrm>
          <a:prstGeom prst="rect">
            <a:avLst/>
          </a:prstGeom>
        </p:spPr>
        <p:txBody>
          <a:bodyPr vert="horz" lIns="99542" tIns="49771" rIns="99542" bIns="49771" rtlCol="0" anchor="ctr"/>
          <a:lstStyle>
            <a:lvl1pPr algn="l">
              <a:defRPr sz="1300">
                <a:solidFill>
                  <a:schemeClr val="tx1">
                    <a:tint val="75000"/>
                  </a:schemeClr>
                </a:solidFill>
              </a:defRPr>
            </a:lvl1pPr>
          </a:lstStyle>
          <a:p>
            <a:fld id="{EBF1FB86-A65A-40D5-9AE1-C27ABF78EB90}" type="datetimeFigureOut">
              <a:rPr kumimoji="1" lang="ja-JP" altLang="en-US" smtClean="0"/>
              <a:t>2024/11/7</a:t>
            </a:fld>
            <a:endParaRPr kumimoji="1" lang="ja-JP" altLang="en-US"/>
          </a:p>
        </p:txBody>
      </p:sp>
      <p:sp>
        <p:nvSpPr>
          <p:cNvPr id="5" name="フッター プレースホルダー 4"/>
          <p:cNvSpPr>
            <a:spLocks noGrp="1"/>
          </p:cNvSpPr>
          <p:nvPr>
            <p:ph type="ftr" sz="quarter" idx="3"/>
          </p:nvPr>
        </p:nvSpPr>
        <p:spPr>
          <a:xfrm>
            <a:off x="2581804" y="9911199"/>
            <a:ext cx="2392892" cy="569324"/>
          </a:xfrm>
          <a:prstGeom prst="rect">
            <a:avLst/>
          </a:prstGeom>
        </p:spPr>
        <p:txBody>
          <a:bodyPr vert="horz" lIns="99542" tIns="49771" rIns="99542" bIns="4977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5492" y="9911199"/>
            <a:ext cx="1763183" cy="569324"/>
          </a:xfrm>
          <a:prstGeom prst="rect">
            <a:avLst/>
          </a:prstGeom>
        </p:spPr>
        <p:txBody>
          <a:bodyPr vert="horz" lIns="99542" tIns="49771" rIns="99542" bIns="49771" rtlCol="0" anchor="ctr"/>
          <a:lstStyle>
            <a:lvl1pPr algn="r">
              <a:defRPr sz="1300">
                <a:solidFill>
                  <a:schemeClr val="tx1">
                    <a:tint val="75000"/>
                  </a:schemeClr>
                </a:solidFill>
              </a:defRPr>
            </a:lvl1p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2779999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416" rtl="0" eaLnBrk="1" latinLnBrk="0" hangingPunct="1">
        <a:spcBef>
          <a:spcPct val="0"/>
        </a:spcBef>
        <a:buNone/>
        <a:defRPr kumimoji="1" sz="4800" kern="1200">
          <a:solidFill>
            <a:schemeClr val="tx1"/>
          </a:solidFill>
          <a:latin typeface="+mj-lt"/>
          <a:ea typeface="+mj-ea"/>
          <a:cs typeface="+mj-cs"/>
        </a:defRPr>
      </a:lvl1pPr>
    </p:titleStyle>
    <p:bodyStyle>
      <a:lvl1pPr marL="373281" indent="-373281" algn="l" defTabSz="995416"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775" indent="-311067" algn="l" defTabSz="995416"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270" indent="-248854" algn="l" defTabSz="995416"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1978"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39686"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7394"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101"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2809"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0517"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object 171"/>
          <p:cNvSpPr/>
          <p:nvPr/>
        </p:nvSpPr>
        <p:spPr>
          <a:xfrm>
            <a:off x="6191503" y="10134562"/>
            <a:ext cx="504190" cy="180340"/>
          </a:xfrm>
          <a:custGeom>
            <a:avLst/>
            <a:gdLst/>
            <a:ahLst/>
            <a:cxnLst/>
            <a:rect l="l" t="t" r="r" b="b"/>
            <a:pathLst>
              <a:path w="504190" h="180340">
                <a:moveTo>
                  <a:pt x="504012" y="89992"/>
                </a:moveTo>
                <a:lnTo>
                  <a:pt x="496910" y="124940"/>
                </a:lnTo>
                <a:lnTo>
                  <a:pt x="477575" y="153558"/>
                </a:lnTo>
                <a:lnTo>
                  <a:pt x="448960" y="172895"/>
                </a:lnTo>
                <a:lnTo>
                  <a:pt x="414019" y="179997"/>
                </a:lnTo>
                <a:lnTo>
                  <a:pt x="90017" y="179997"/>
                </a:lnTo>
                <a:lnTo>
                  <a:pt x="55067" y="172895"/>
                </a:lnTo>
                <a:lnTo>
                  <a:pt x="26444" y="153558"/>
                </a:lnTo>
                <a:lnTo>
                  <a:pt x="7103" y="124940"/>
                </a:lnTo>
                <a:lnTo>
                  <a:pt x="0" y="89992"/>
                </a:lnTo>
                <a:lnTo>
                  <a:pt x="7103" y="55051"/>
                </a:lnTo>
                <a:lnTo>
                  <a:pt x="26444" y="26436"/>
                </a:lnTo>
                <a:lnTo>
                  <a:pt x="55067" y="7101"/>
                </a:lnTo>
                <a:lnTo>
                  <a:pt x="90017" y="0"/>
                </a:lnTo>
                <a:lnTo>
                  <a:pt x="414019" y="0"/>
                </a:lnTo>
                <a:lnTo>
                  <a:pt x="448960" y="7101"/>
                </a:lnTo>
                <a:lnTo>
                  <a:pt x="477575" y="26436"/>
                </a:lnTo>
                <a:lnTo>
                  <a:pt x="496910" y="55051"/>
                </a:lnTo>
                <a:lnTo>
                  <a:pt x="504012" y="89992"/>
                </a:lnTo>
                <a:close/>
              </a:path>
            </a:pathLst>
          </a:custGeom>
          <a:ln w="5397">
            <a:solidFill>
              <a:srgbClr val="221915"/>
            </a:solidFill>
          </a:ln>
        </p:spPr>
        <p:txBody>
          <a:bodyPr wrap="square" lIns="0" tIns="0" rIns="0" bIns="0" rtlCol="0" anchor="ctr" anchorCtr="1"/>
          <a:lstStyle/>
          <a:p>
            <a:pPr algn="ctr"/>
            <a:r>
              <a:rPr lang="en-US" altLang="ja-JP" sz="1050" dirty="0"/>
              <a:t>1/1</a:t>
            </a:r>
            <a:endParaRPr sz="1050" dirty="0"/>
          </a:p>
        </p:txBody>
      </p:sp>
      <p:sp>
        <p:nvSpPr>
          <p:cNvPr id="159" name="正方形/長方形 158"/>
          <p:cNvSpPr/>
          <p:nvPr/>
        </p:nvSpPr>
        <p:spPr>
          <a:xfrm>
            <a:off x="2271800" y="10074251"/>
            <a:ext cx="2821711" cy="301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大倉健康保険組合</a:t>
            </a:r>
          </a:p>
        </p:txBody>
      </p:sp>
      <p:grpSp>
        <p:nvGrpSpPr>
          <p:cNvPr id="170" name="グループ化 169"/>
          <p:cNvGrpSpPr/>
          <p:nvPr/>
        </p:nvGrpSpPr>
        <p:grpSpPr>
          <a:xfrm>
            <a:off x="468919" y="406912"/>
            <a:ext cx="6756532" cy="684726"/>
            <a:chOff x="450061" y="1108202"/>
            <a:chExt cx="6756532" cy="684726"/>
          </a:xfrm>
        </p:grpSpPr>
        <p:sp>
          <p:nvSpPr>
            <p:cNvPr id="175" name="object 45"/>
            <p:cNvSpPr/>
            <p:nvPr/>
          </p:nvSpPr>
          <p:spPr>
            <a:xfrm>
              <a:off x="511372" y="1747209"/>
              <a:ext cx="6344364" cy="45719"/>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92" name="object 46"/>
            <p:cNvSpPr/>
            <p:nvPr/>
          </p:nvSpPr>
          <p:spPr>
            <a:xfrm>
              <a:off x="503105" y="1108202"/>
              <a:ext cx="6480000" cy="45719"/>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97" name="object 62"/>
            <p:cNvSpPr txBox="1"/>
            <p:nvPr/>
          </p:nvSpPr>
          <p:spPr>
            <a:xfrm>
              <a:off x="450061" y="1313290"/>
              <a:ext cx="943764" cy="230832"/>
            </a:xfrm>
            <a:prstGeom prst="rect">
              <a:avLst/>
            </a:prstGeom>
          </p:spPr>
          <p:txBody>
            <a:bodyPr vert="horz" wrap="square" lIns="0" tIns="0" rIns="0" bIns="0" rtlCol="0">
              <a:spAutoFit/>
            </a:bodyPr>
            <a:lstStyle/>
            <a:p>
              <a:pPr marL="12700"/>
              <a:r>
                <a:rPr lang="ja-JP" altLang="en-US" sz="1500" b="1" dirty="0">
                  <a:solidFill>
                    <a:prstClr val="black"/>
                  </a:solidFill>
                  <a:latin typeface="ＭＳ ゴシック" panose="020B0609070205080204" pitchFamily="49" charset="-128"/>
                  <a:ea typeface="ＭＳ ゴシック" panose="020B0609070205080204" pitchFamily="49" charset="-128"/>
                  <a:cs typeface="PMingLiU"/>
                </a:rPr>
                <a:t>健康保険</a:t>
              </a:r>
              <a:endParaRPr sz="15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200" name="object 62"/>
            <p:cNvSpPr txBox="1"/>
            <p:nvPr/>
          </p:nvSpPr>
          <p:spPr>
            <a:xfrm>
              <a:off x="3435740" y="1328678"/>
              <a:ext cx="2141340" cy="215444"/>
            </a:xfrm>
            <a:prstGeom prst="rect">
              <a:avLst/>
            </a:prstGeom>
          </p:spPr>
          <p:txBody>
            <a:bodyPr vert="horz" wrap="square" lIns="0" tIns="0" rIns="0" bIns="0" rtlCol="0">
              <a:spAutoFit/>
            </a:bodyPr>
            <a:lstStyle/>
            <a:p>
              <a:pPr marL="12700"/>
              <a:r>
                <a:rPr lang="ja-JP" altLang="en-US" sz="1400" b="1" dirty="0">
                  <a:solidFill>
                    <a:prstClr val="black"/>
                  </a:solidFill>
                  <a:latin typeface="ＭＳ ゴシック" panose="020B0609070205080204" pitchFamily="49" charset="-128"/>
                  <a:ea typeface="ＭＳ ゴシック" panose="020B0609070205080204" pitchFamily="49" charset="-128"/>
                  <a:cs typeface="PMingLiU"/>
                </a:rPr>
                <a:t>　交付申請書</a:t>
              </a:r>
              <a:endParaRPr sz="14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201" name="object 62"/>
            <p:cNvSpPr txBox="1"/>
            <p:nvPr/>
          </p:nvSpPr>
          <p:spPr>
            <a:xfrm>
              <a:off x="1314806" y="1245910"/>
              <a:ext cx="2326859" cy="338554"/>
            </a:xfrm>
            <a:prstGeom prst="rect">
              <a:avLst/>
            </a:prstGeom>
          </p:spPr>
          <p:txBody>
            <a:bodyPr vert="horz" wrap="square" lIns="0" tIns="0" rIns="0" bIns="0" rtlCol="0">
              <a:spAutoFit/>
            </a:bodyPr>
            <a:lstStyle/>
            <a:p>
              <a:pPr marL="12700"/>
              <a:r>
                <a:rPr lang="ja-JP" altLang="en-US" sz="2200" b="1" dirty="0">
                  <a:solidFill>
                    <a:prstClr val="black"/>
                  </a:solidFill>
                  <a:latin typeface="ＭＳ ゴシック" panose="020B0609070205080204" pitchFamily="49" charset="-128"/>
                  <a:ea typeface="ＭＳ ゴシック" panose="020B0609070205080204" pitchFamily="49" charset="-128"/>
                  <a:cs typeface="PMingLiU"/>
                </a:rPr>
                <a:t>限度額適用認定証</a:t>
              </a:r>
              <a:endParaRPr sz="22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202" name="object 17"/>
            <p:cNvSpPr/>
            <p:nvPr/>
          </p:nvSpPr>
          <p:spPr>
            <a:xfrm>
              <a:off x="5487584" y="1318870"/>
              <a:ext cx="1719009" cy="230504"/>
            </a:xfrm>
            <a:custGeom>
              <a:avLst/>
              <a:gdLst/>
              <a:ahLst/>
              <a:cxnLst/>
              <a:rect l="l" t="t" r="r" b="b"/>
              <a:pathLst>
                <a:path w="1562734" h="230505">
                  <a:moveTo>
                    <a:pt x="1447177" y="0"/>
                  </a:moveTo>
                  <a:lnTo>
                    <a:pt x="115188" y="0"/>
                  </a:lnTo>
                  <a:lnTo>
                    <a:pt x="70385" y="9067"/>
                  </a:lnTo>
                  <a:lnTo>
                    <a:pt x="33767" y="33778"/>
                  </a:lnTo>
                  <a:lnTo>
                    <a:pt x="9063" y="70401"/>
                  </a:lnTo>
                  <a:lnTo>
                    <a:pt x="0" y="115201"/>
                  </a:lnTo>
                  <a:lnTo>
                    <a:pt x="9063" y="159994"/>
                  </a:lnTo>
                  <a:lnTo>
                    <a:pt x="33767" y="196613"/>
                  </a:lnTo>
                  <a:lnTo>
                    <a:pt x="70385" y="221323"/>
                  </a:lnTo>
                  <a:lnTo>
                    <a:pt x="115188" y="230390"/>
                  </a:lnTo>
                  <a:lnTo>
                    <a:pt x="1447177" y="230390"/>
                  </a:lnTo>
                  <a:lnTo>
                    <a:pt x="1491981" y="221323"/>
                  </a:lnTo>
                  <a:lnTo>
                    <a:pt x="1528598" y="196613"/>
                  </a:lnTo>
                  <a:lnTo>
                    <a:pt x="1553303" y="159994"/>
                  </a:lnTo>
                  <a:lnTo>
                    <a:pt x="1562366" y="115201"/>
                  </a:lnTo>
                  <a:lnTo>
                    <a:pt x="1553303" y="70401"/>
                  </a:lnTo>
                  <a:lnTo>
                    <a:pt x="1528598" y="33778"/>
                  </a:lnTo>
                  <a:lnTo>
                    <a:pt x="1491981" y="9067"/>
                  </a:lnTo>
                  <a:lnTo>
                    <a:pt x="1447177" y="0"/>
                  </a:lnTo>
                  <a:close/>
                </a:path>
              </a:pathLst>
            </a:custGeom>
            <a:solidFill>
              <a:schemeClr val="bg1">
                <a:lumMod val="75000"/>
              </a:schemeClr>
            </a:solidFill>
            <a:ln w="28575">
              <a:solidFill>
                <a:srgbClr val="221915"/>
              </a:solidFill>
            </a:ln>
          </p:spPr>
          <p:txBody>
            <a:bodyPr wrap="square" lIns="0" tIns="0" rIns="0" bIns="0" rtlCol="0" anchor="ctr" anchorCtr="1"/>
            <a:lstStyle/>
            <a:p>
              <a:r>
                <a:rPr lang="ja-JP" altLang="en-US" sz="1000" b="1" dirty="0">
                  <a:solidFill>
                    <a:prstClr val="black"/>
                  </a:solidFill>
                  <a:latin typeface="ＭＳ ゴシック" panose="020B0609070205080204" pitchFamily="49" charset="-128"/>
                  <a:ea typeface="ＭＳ ゴシック" panose="020B0609070205080204" pitchFamily="49" charset="-128"/>
                </a:rPr>
                <a:t>被保険者</a:t>
              </a:r>
              <a:r>
                <a:rPr lang="en-US" altLang="ja-JP" sz="1000" b="1" dirty="0">
                  <a:solidFill>
                    <a:prstClr val="black"/>
                  </a:solidFill>
                  <a:latin typeface="ＭＳ ゴシック" panose="020B0609070205080204" pitchFamily="49" charset="-128"/>
                  <a:ea typeface="ＭＳ ゴシック" panose="020B0609070205080204" pitchFamily="49" charset="-128"/>
                </a:rPr>
                <a:t>(</a:t>
              </a:r>
              <a:r>
                <a:rPr lang="ja-JP" altLang="en-US" sz="1000" b="1" dirty="0">
                  <a:solidFill>
                    <a:prstClr val="black"/>
                  </a:solidFill>
                  <a:latin typeface="ＭＳ ゴシック" panose="020B0609070205080204" pitchFamily="49" charset="-128"/>
                  <a:ea typeface="ＭＳ ゴシック" panose="020B0609070205080204" pitchFamily="49" charset="-128"/>
                </a:rPr>
                <a:t>申請者</a:t>
              </a:r>
              <a:r>
                <a:rPr lang="en-US" altLang="ja-JP" sz="1000" b="1" dirty="0">
                  <a:solidFill>
                    <a:prstClr val="black"/>
                  </a:solidFill>
                  <a:latin typeface="ＭＳ ゴシック" panose="020B0609070205080204" pitchFamily="49" charset="-128"/>
                  <a:ea typeface="ＭＳ ゴシック" panose="020B0609070205080204" pitchFamily="49" charset="-128"/>
                </a:rPr>
                <a:t>)</a:t>
              </a:r>
              <a:r>
                <a:rPr lang="ja-JP" altLang="en-US" sz="1000" b="1" dirty="0">
                  <a:solidFill>
                    <a:prstClr val="black"/>
                  </a:solidFill>
                  <a:latin typeface="ＭＳ ゴシック" panose="020B0609070205080204" pitchFamily="49" charset="-128"/>
                  <a:ea typeface="ＭＳ ゴシック" panose="020B0609070205080204" pitchFamily="49" charset="-128"/>
                </a:rPr>
                <a:t>記入用</a:t>
              </a:r>
              <a:endParaRPr sz="1000" b="1" dirty="0">
                <a:solidFill>
                  <a:prstClr val="black"/>
                </a:solidFill>
                <a:latin typeface="ＭＳ ゴシック" panose="020B0609070205080204" pitchFamily="49" charset="-128"/>
                <a:ea typeface="ＭＳ ゴシック" panose="020B0609070205080204" pitchFamily="49" charset="-128"/>
              </a:endParaRPr>
            </a:p>
          </p:txBody>
        </p:sp>
      </p:grpSp>
      <p:sp>
        <p:nvSpPr>
          <p:cNvPr id="204" name="object 62"/>
          <p:cNvSpPr txBox="1"/>
          <p:nvPr/>
        </p:nvSpPr>
        <p:spPr>
          <a:xfrm>
            <a:off x="1926453" y="522164"/>
            <a:ext cx="1563765" cy="369332"/>
          </a:xfrm>
          <a:prstGeom prst="rect">
            <a:avLst/>
          </a:prstGeom>
        </p:spPr>
        <p:txBody>
          <a:bodyPr vert="horz" wrap="square" lIns="0" tIns="0" rIns="0" bIns="0" rtlCol="0">
            <a:spAutoFit/>
          </a:bodyPr>
          <a:lstStyle/>
          <a:p>
            <a:pPr marL="12700"/>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grpSp>
        <p:nvGrpSpPr>
          <p:cNvPr id="121" name="グループ化 120"/>
          <p:cNvGrpSpPr/>
          <p:nvPr/>
        </p:nvGrpSpPr>
        <p:grpSpPr>
          <a:xfrm>
            <a:off x="323989" y="4301509"/>
            <a:ext cx="6912609" cy="1044576"/>
            <a:chOff x="323989" y="5202684"/>
            <a:chExt cx="6912609" cy="1044576"/>
          </a:xfrm>
        </p:grpSpPr>
        <p:sp>
          <p:nvSpPr>
            <p:cNvPr id="122" name="bk object 16"/>
            <p:cNvSpPr/>
            <p:nvPr/>
          </p:nvSpPr>
          <p:spPr>
            <a:xfrm>
              <a:off x="521963" y="5886680"/>
              <a:ext cx="887145" cy="360579"/>
            </a:xfrm>
            <a:custGeom>
              <a:avLst/>
              <a:gdLst/>
              <a:ahLst/>
              <a:cxnLst/>
              <a:rect l="l" t="t" r="r" b="b"/>
              <a:pathLst>
                <a:path w="1008380" h="1044575">
                  <a:moveTo>
                    <a:pt x="1007999" y="0"/>
                  </a:moveTo>
                  <a:lnTo>
                    <a:pt x="35991" y="0"/>
                  </a:lnTo>
                  <a:lnTo>
                    <a:pt x="22015" y="2841"/>
                  </a:lnTo>
                  <a:lnTo>
                    <a:pt x="10571" y="10577"/>
                  </a:lnTo>
                  <a:lnTo>
                    <a:pt x="2839" y="22025"/>
                  </a:lnTo>
                  <a:lnTo>
                    <a:pt x="0" y="36004"/>
                  </a:lnTo>
                  <a:lnTo>
                    <a:pt x="0" y="1008011"/>
                  </a:lnTo>
                  <a:lnTo>
                    <a:pt x="2839" y="1021988"/>
                  </a:lnTo>
                  <a:lnTo>
                    <a:pt x="10571" y="1033432"/>
                  </a:lnTo>
                  <a:lnTo>
                    <a:pt x="22015" y="1041164"/>
                  </a:lnTo>
                  <a:lnTo>
                    <a:pt x="35991" y="1044003"/>
                  </a:lnTo>
                  <a:lnTo>
                    <a:pt x="1007999" y="1044003"/>
                  </a:lnTo>
                  <a:lnTo>
                    <a:pt x="1007999" y="0"/>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療養予定期間</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23" name="bk object 16"/>
            <p:cNvSpPr/>
            <p:nvPr/>
          </p:nvSpPr>
          <p:spPr>
            <a:xfrm>
              <a:off x="521964" y="5202685"/>
              <a:ext cx="887145" cy="683996"/>
            </a:xfrm>
            <a:custGeom>
              <a:avLst/>
              <a:gdLst/>
              <a:ahLst/>
              <a:cxnLst/>
              <a:rect l="l" t="t" r="r" b="b"/>
              <a:pathLst>
                <a:path w="1008380" h="1044575">
                  <a:moveTo>
                    <a:pt x="1007999" y="0"/>
                  </a:moveTo>
                  <a:lnTo>
                    <a:pt x="35991" y="0"/>
                  </a:lnTo>
                  <a:lnTo>
                    <a:pt x="22015" y="2841"/>
                  </a:lnTo>
                  <a:lnTo>
                    <a:pt x="10571" y="10577"/>
                  </a:lnTo>
                  <a:lnTo>
                    <a:pt x="2839" y="22025"/>
                  </a:lnTo>
                  <a:lnTo>
                    <a:pt x="0" y="36004"/>
                  </a:lnTo>
                  <a:lnTo>
                    <a:pt x="0" y="1008011"/>
                  </a:lnTo>
                  <a:lnTo>
                    <a:pt x="2839" y="1021988"/>
                  </a:lnTo>
                  <a:lnTo>
                    <a:pt x="10571" y="1033432"/>
                  </a:lnTo>
                  <a:lnTo>
                    <a:pt x="22015" y="1041164"/>
                  </a:lnTo>
                  <a:lnTo>
                    <a:pt x="35991" y="1044003"/>
                  </a:lnTo>
                  <a:lnTo>
                    <a:pt x="1007999" y="1044003"/>
                  </a:lnTo>
                  <a:lnTo>
                    <a:pt x="1007999" y="0"/>
                  </a:lnTo>
                  <a:close/>
                </a:path>
              </a:pathLst>
            </a:custGeom>
            <a:solidFill>
              <a:schemeClr val="bg1">
                <a:lumMod val="75000"/>
              </a:schemeClr>
            </a:solidFill>
          </p:spPr>
          <p:txBody>
            <a:bodyPr wrap="square" lIns="36000" tIns="3600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療養を受ける方</a:t>
              </a:r>
              <a:endParaRPr lang="en-US" altLang="ja-JP" sz="900" dirty="0">
                <a:solidFill>
                  <a:prstClr val="black"/>
                </a:solidFill>
                <a:latin typeface="ＭＳ ゴシック" panose="020B0609070205080204" pitchFamily="49" charset="-128"/>
                <a:ea typeface="ＭＳ ゴシック" panose="020B0609070205080204" pitchFamily="49" charset="-128"/>
              </a:endParaRPr>
            </a:p>
            <a:p>
              <a:r>
                <a:rPr lang="ja-JP" altLang="en-US" sz="800" dirty="0">
                  <a:solidFill>
                    <a:prstClr val="black"/>
                  </a:solidFill>
                  <a:latin typeface="ＭＳ ゴシック" panose="020B0609070205080204" pitchFamily="49" charset="-128"/>
                  <a:ea typeface="ＭＳ ゴシック" panose="020B0609070205080204" pitchFamily="49" charset="-128"/>
                </a:rPr>
                <a:t>　</a:t>
              </a:r>
              <a:endParaRPr lang="en-US" altLang="ja-JP" sz="800" dirty="0">
                <a:solidFill>
                  <a:prstClr val="black"/>
                </a:solidFill>
                <a:latin typeface="ＭＳ ゴシック" panose="020B0609070205080204" pitchFamily="49" charset="-128"/>
                <a:ea typeface="ＭＳ ゴシック" panose="020B0609070205080204" pitchFamily="49" charset="-128"/>
              </a:endParaRPr>
            </a:p>
            <a:p>
              <a:r>
                <a:rPr lang="ja-JP" altLang="en-US" sz="800" dirty="0">
                  <a:solidFill>
                    <a:prstClr val="black"/>
                  </a:solidFill>
                  <a:latin typeface="ＭＳ ゴシック" panose="020B0609070205080204" pitchFamily="49" charset="-128"/>
                  <a:ea typeface="ＭＳ ゴシック" panose="020B0609070205080204" pitchFamily="49" charset="-128"/>
                </a:rPr>
                <a:t> 被保険者の場合</a:t>
              </a:r>
              <a:endParaRPr lang="en-US" altLang="ja-JP" sz="800" dirty="0">
                <a:solidFill>
                  <a:prstClr val="black"/>
                </a:solidFill>
                <a:latin typeface="ＭＳ ゴシック" panose="020B0609070205080204" pitchFamily="49" charset="-128"/>
                <a:ea typeface="ＭＳ ゴシック" panose="020B0609070205080204" pitchFamily="49" charset="-128"/>
              </a:endParaRPr>
            </a:p>
            <a:p>
              <a:r>
                <a:rPr lang="ja-JP" altLang="en-US" sz="800" dirty="0">
                  <a:solidFill>
                    <a:prstClr val="black"/>
                  </a:solidFill>
                  <a:latin typeface="ＭＳ ゴシック" panose="020B0609070205080204" pitchFamily="49" charset="-128"/>
                  <a:ea typeface="ＭＳ ゴシック" panose="020B0609070205080204" pitchFamily="49" charset="-128"/>
                </a:rPr>
                <a:t> は記入の必要は</a:t>
              </a:r>
              <a:endParaRPr lang="en-US" altLang="ja-JP" sz="800" dirty="0">
                <a:solidFill>
                  <a:prstClr val="black"/>
                </a:solidFill>
                <a:latin typeface="ＭＳ ゴシック" panose="020B0609070205080204" pitchFamily="49" charset="-128"/>
                <a:ea typeface="ＭＳ ゴシック" panose="020B0609070205080204" pitchFamily="49" charset="-128"/>
              </a:endParaRPr>
            </a:p>
            <a:p>
              <a:r>
                <a:rPr lang="ja-JP" altLang="en-US" sz="800" dirty="0">
                  <a:solidFill>
                    <a:prstClr val="black"/>
                  </a:solidFill>
                  <a:latin typeface="ＭＳ ゴシック" panose="020B0609070205080204" pitchFamily="49" charset="-128"/>
                  <a:ea typeface="ＭＳ ゴシック" panose="020B0609070205080204" pitchFamily="49" charset="-128"/>
                </a:rPr>
                <a:t> ありません</a:t>
              </a:r>
              <a:endParaRPr sz="800" dirty="0">
                <a:solidFill>
                  <a:prstClr val="black"/>
                </a:solidFill>
                <a:latin typeface="ＭＳ ゴシック" panose="020B0609070205080204" pitchFamily="49" charset="-128"/>
                <a:ea typeface="ＭＳ ゴシック" panose="020B0609070205080204" pitchFamily="49" charset="-128"/>
              </a:endParaRPr>
            </a:p>
          </p:txBody>
        </p:sp>
        <p:sp>
          <p:nvSpPr>
            <p:cNvPr id="124" name="bk object 21"/>
            <p:cNvSpPr/>
            <p:nvPr/>
          </p:nvSpPr>
          <p:spPr>
            <a:xfrm>
              <a:off x="1509549" y="5256697"/>
              <a:ext cx="324485" cy="576580"/>
            </a:xfrm>
            <a:custGeom>
              <a:avLst/>
              <a:gdLst/>
              <a:ahLst/>
              <a:cxnLst/>
              <a:rect l="l" t="t" r="r" b="b"/>
              <a:pathLst>
                <a:path w="324485" h="576579">
                  <a:moveTo>
                    <a:pt x="306006" y="0"/>
                  </a:moveTo>
                  <a:lnTo>
                    <a:pt x="18008" y="0"/>
                  </a:lnTo>
                  <a:lnTo>
                    <a:pt x="11015" y="1420"/>
                  </a:lnTo>
                  <a:lnTo>
                    <a:pt x="5289" y="5287"/>
                  </a:lnTo>
                  <a:lnTo>
                    <a:pt x="1420" y="11010"/>
                  </a:lnTo>
                  <a:lnTo>
                    <a:pt x="0" y="17995"/>
                  </a:lnTo>
                  <a:lnTo>
                    <a:pt x="0" y="557987"/>
                  </a:lnTo>
                  <a:lnTo>
                    <a:pt x="1420" y="564972"/>
                  </a:lnTo>
                  <a:lnTo>
                    <a:pt x="5289" y="570695"/>
                  </a:lnTo>
                  <a:lnTo>
                    <a:pt x="11015" y="574562"/>
                  </a:lnTo>
                  <a:lnTo>
                    <a:pt x="18008" y="575983"/>
                  </a:lnTo>
                  <a:lnTo>
                    <a:pt x="306006" y="575983"/>
                  </a:lnTo>
                  <a:lnTo>
                    <a:pt x="312992" y="574562"/>
                  </a:lnTo>
                  <a:lnTo>
                    <a:pt x="318714" y="570695"/>
                  </a:lnTo>
                  <a:lnTo>
                    <a:pt x="322581" y="564972"/>
                  </a:lnTo>
                  <a:lnTo>
                    <a:pt x="324002" y="557987"/>
                  </a:lnTo>
                  <a:lnTo>
                    <a:pt x="324002" y="17995"/>
                  </a:lnTo>
                  <a:lnTo>
                    <a:pt x="322581" y="11010"/>
                  </a:lnTo>
                  <a:lnTo>
                    <a:pt x="318714" y="5287"/>
                  </a:lnTo>
                  <a:lnTo>
                    <a:pt x="312992" y="1420"/>
                  </a:lnTo>
                  <a:lnTo>
                    <a:pt x="306006" y="0"/>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氏名</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29" name="bk object 22"/>
            <p:cNvSpPr/>
            <p:nvPr/>
          </p:nvSpPr>
          <p:spPr>
            <a:xfrm>
              <a:off x="4643996" y="5256697"/>
              <a:ext cx="324485" cy="576580"/>
            </a:xfrm>
            <a:custGeom>
              <a:avLst/>
              <a:gdLst/>
              <a:ahLst/>
              <a:cxnLst/>
              <a:rect l="l" t="t" r="r" b="b"/>
              <a:pathLst>
                <a:path w="324485" h="576579">
                  <a:moveTo>
                    <a:pt x="306006" y="0"/>
                  </a:moveTo>
                  <a:lnTo>
                    <a:pt x="17995" y="0"/>
                  </a:lnTo>
                  <a:lnTo>
                    <a:pt x="11010" y="1420"/>
                  </a:lnTo>
                  <a:lnTo>
                    <a:pt x="5287" y="5287"/>
                  </a:lnTo>
                  <a:lnTo>
                    <a:pt x="1420" y="11010"/>
                  </a:lnTo>
                  <a:lnTo>
                    <a:pt x="0" y="17995"/>
                  </a:lnTo>
                  <a:lnTo>
                    <a:pt x="0" y="557987"/>
                  </a:lnTo>
                  <a:lnTo>
                    <a:pt x="1420" y="564972"/>
                  </a:lnTo>
                  <a:lnTo>
                    <a:pt x="5287" y="570695"/>
                  </a:lnTo>
                  <a:lnTo>
                    <a:pt x="11010" y="574562"/>
                  </a:lnTo>
                  <a:lnTo>
                    <a:pt x="17995" y="575983"/>
                  </a:lnTo>
                  <a:lnTo>
                    <a:pt x="306006" y="575983"/>
                  </a:lnTo>
                  <a:lnTo>
                    <a:pt x="312992" y="574562"/>
                  </a:lnTo>
                  <a:lnTo>
                    <a:pt x="318714" y="570695"/>
                  </a:lnTo>
                  <a:lnTo>
                    <a:pt x="322581" y="564972"/>
                  </a:lnTo>
                  <a:lnTo>
                    <a:pt x="324002" y="557987"/>
                  </a:lnTo>
                  <a:lnTo>
                    <a:pt x="324002" y="17995"/>
                  </a:lnTo>
                  <a:lnTo>
                    <a:pt x="322581" y="11010"/>
                  </a:lnTo>
                  <a:lnTo>
                    <a:pt x="318714" y="5287"/>
                  </a:lnTo>
                  <a:lnTo>
                    <a:pt x="312992" y="1420"/>
                  </a:lnTo>
                  <a:lnTo>
                    <a:pt x="306006" y="0"/>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生年</a:t>
              </a:r>
              <a:endParaRPr lang="en-US" altLang="ja-JP" sz="900" dirty="0">
                <a:solidFill>
                  <a:prstClr val="black"/>
                </a:solidFill>
                <a:latin typeface="ＭＳ ゴシック" panose="020B0609070205080204" pitchFamily="49" charset="-128"/>
                <a:ea typeface="ＭＳ ゴシック" panose="020B0609070205080204" pitchFamily="49" charset="-128"/>
              </a:endParaRPr>
            </a:p>
            <a:p>
              <a:pPr algn="ctr"/>
              <a:r>
                <a:rPr lang="ja-JP" altLang="en-US" sz="900" dirty="0">
                  <a:solidFill>
                    <a:prstClr val="black"/>
                  </a:solidFill>
                  <a:latin typeface="ＭＳ ゴシック" panose="020B0609070205080204" pitchFamily="49" charset="-128"/>
                  <a:ea typeface="ＭＳ ゴシック" panose="020B0609070205080204" pitchFamily="49" charset="-128"/>
                </a:rPr>
                <a:t>月日</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36" name="bk object 26"/>
            <p:cNvSpPr/>
            <p:nvPr/>
          </p:nvSpPr>
          <p:spPr>
            <a:xfrm>
              <a:off x="323989" y="5202684"/>
              <a:ext cx="216535" cy="1044575"/>
            </a:xfrm>
            <a:custGeom>
              <a:avLst/>
              <a:gdLst/>
              <a:ahLst/>
              <a:cxnLst/>
              <a:rect l="l" t="t" r="r" b="b"/>
              <a:pathLst>
                <a:path w="216534" h="1044575">
                  <a:moveTo>
                    <a:pt x="216001" y="0"/>
                  </a:moveTo>
                  <a:lnTo>
                    <a:pt x="36004" y="0"/>
                  </a:lnTo>
                  <a:lnTo>
                    <a:pt x="22025" y="2839"/>
                  </a:lnTo>
                  <a:lnTo>
                    <a:pt x="10577" y="10571"/>
                  </a:lnTo>
                  <a:lnTo>
                    <a:pt x="2841" y="22015"/>
                  </a:lnTo>
                  <a:lnTo>
                    <a:pt x="0" y="35991"/>
                  </a:lnTo>
                  <a:lnTo>
                    <a:pt x="0" y="1008011"/>
                  </a:lnTo>
                  <a:lnTo>
                    <a:pt x="2841" y="1021988"/>
                  </a:lnTo>
                  <a:lnTo>
                    <a:pt x="10577" y="1033432"/>
                  </a:lnTo>
                  <a:lnTo>
                    <a:pt x="22025" y="1041164"/>
                  </a:lnTo>
                  <a:lnTo>
                    <a:pt x="36004" y="1044003"/>
                  </a:lnTo>
                  <a:lnTo>
                    <a:pt x="216001" y="1044003"/>
                  </a:lnTo>
                  <a:lnTo>
                    <a:pt x="216001" y="0"/>
                  </a:lnTo>
                  <a:close/>
                </a:path>
              </a:pathLst>
            </a:custGeom>
            <a:solidFill>
              <a:srgbClr val="6D6E71"/>
            </a:solidFill>
          </p:spPr>
          <p:txBody>
            <a:bodyPr vert="eaVert" wrap="square" lIns="0" tIns="72000" rIns="0" bIns="0" rtlCol="0" anchor="ctr" anchorCtr="0"/>
            <a:lstStyle/>
            <a:p>
              <a:r>
                <a:rPr lang="ja-JP" altLang="en-US" sz="1000" b="1" dirty="0">
                  <a:solidFill>
                    <a:prstClr val="white"/>
                  </a:solidFill>
                  <a:latin typeface="ＭＳ ゴシック" panose="020B0609070205080204" pitchFamily="49" charset="-128"/>
                  <a:ea typeface="ＭＳ ゴシック" panose="020B0609070205080204" pitchFamily="49" charset="-128"/>
                </a:rPr>
                <a:t>認定対象者欄</a:t>
              </a:r>
              <a:endParaRPr sz="1000" b="1" dirty="0">
                <a:solidFill>
                  <a:prstClr val="white"/>
                </a:solidFill>
                <a:latin typeface="ＭＳ ゴシック" panose="020B0609070205080204" pitchFamily="49" charset="-128"/>
                <a:ea typeface="ＭＳ ゴシック" panose="020B0609070205080204" pitchFamily="49" charset="-128"/>
              </a:endParaRPr>
            </a:p>
          </p:txBody>
        </p:sp>
        <p:sp>
          <p:nvSpPr>
            <p:cNvPr id="138" name="bk object 27"/>
            <p:cNvSpPr/>
            <p:nvPr/>
          </p:nvSpPr>
          <p:spPr>
            <a:xfrm>
              <a:off x="323989" y="5202684"/>
              <a:ext cx="6912609" cy="1044575"/>
            </a:xfrm>
            <a:custGeom>
              <a:avLst/>
              <a:gdLst/>
              <a:ahLst/>
              <a:cxnLst/>
              <a:rect l="l" t="t" r="r" b="b"/>
              <a:pathLst>
                <a:path w="6912609" h="1044575">
                  <a:moveTo>
                    <a:pt x="6912000" y="1008011"/>
                  </a:moveTo>
                  <a:lnTo>
                    <a:pt x="6909160" y="1021988"/>
                  </a:lnTo>
                  <a:lnTo>
                    <a:pt x="6901427" y="1033432"/>
                  </a:lnTo>
                  <a:lnTo>
                    <a:pt x="6889979" y="1041164"/>
                  </a:lnTo>
                  <a:lnTo>
                    <a:pt x="6875995" y="1044003"/>
                  </a:lnTo>
                  <a:lnTo>
                    <a:pt x="36004" y="1044003"/>
                  </a:lnTo>
                  <a:lnTo>
                    <a:pt x="22020" y="1041164"/>
                  </a:lnTo>
                  <a:lnTo>
                    <a:pt x="10572" y="1033432"/>
                  </a:lnTo>
                  <a:lnTo>
                    <a:pt x="2839" y="1021988"/>
                  </a:lnTo>
                  <a:lnTo>
                    <a:pt x="0" y="1008011"/>
                  </a:lnTo>
                  <a:lnTo>
                    <a:pt x="0" y="36004"/>
                  </a:lnTo>
                  <a:lnTo>
                    <a:pt x="2839" y="22025"/>
                  </a:lnTo>
                  <a:lnTo>
                    <a:pt x="10572" y="10577"/>
                  </a:lnTo>
                  <a:lnTo>
                    <a:pt x="22020" y="2841"/>
                  </a:lnTo>
                  <a:lnTo>
                    <a:pt x="36004" y="0"/>
                  </a:lnTo>
                  <a:lnTo>
                    <a:pt x="6875995" y="0"/>
                  </a:lnTo>
                  <a:lnTo>
                    <a:pt x="6889979" y="2841"/>
                  </a:lnTo>
                  <a:lnTo>
                    <a:pt x="6901427" y="10577"/>
                  </a:lnTo>
                  <a:lnTo>
                    <a:pt x="6909160" y="22025"/>
                  </a:lnTo>
                  <a:lnTo>
                    <a:pt x="6912000" y="36004"/>
                  </a:lnTo>
                  <a:lnTo>
                    <a:pt x="6912000" y="1008011"/>
                  </a:lnTo>
                  <a:close/>
                </a:path>
              </a:pathLst>
            </a:custGeom>
            <a:ln w="28803">
              <a:solidFill>
                <a:srgbClr val="231F20"/>
              </a:solidFill>
            </a:ln>
          </p:spPr>
          <p:txBody>
            <a:bodyPr wrap="square" lIns="0" tIns="0" rIns="0" bIns="0" rtlCol="0"/>
            <a:lstStyle/>
            <a:p>
              <a:endParaRPr>
                <a:solidFill>
                  <a:prstClr val="black"/>
                </a:solidFill>
              </a:endParaRPr>
            </a:p>
          </p:txBody>
        </p:sp>
        <p:sp>
          <p:nvSpPr>
            <p:cNvPr id="140" name="bk object 28"/>
            <p:cNvSpPr/>
            <p:nvPr/>
          </p:nvSpPr>
          <p:spPr>
            <a:xfrm>
              <a:off x="539991" y="5886680"/>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solidFill>
                  <a:prstClr val="black"/>
                </a:solidFill>
              </a:endParaRPr>
            </a:p>
          </p:txBody>
        </p:sp>
        <p:sp>
          <p:nvSpPr>
            <p:cNvPr id="142" name="object 82"/>
            <p:cNvSpPr/>
            <p:nvPr/>
          </p:nvSpPr>
          <p:spPr>
            <a:xfrm>
              <a:off x="561891" y="5485461"/>
              <a:ext cx="45720" cy="369563"/>
            </a:xfrm>
            <a:custGeom>
              <a:avLst/>
              <a:gdLst/>
              <a:ahLst/>
              <a:cxnLst/>
              <a:rect l="l" t="t" r="r" b="b"/>
              <a:pathLst>
                <a:path w="72389" h="414019">
                  <a:moveTo>
                    <a:pt x="71996" y="414020"/>
                  </a:moveTo>
                  <a:lnTo>
                    <a:pt x="36004" y="414020"/>
                  </a:lnTo>
                  <a:lnTo>
                    <a:pt x="22020" y="411180"/>
                  </a:lnTo>
                  <a:lnTo>
                    <a:pt x="10572" y="403448"/>
                  </a:lnTo>
                  <a:lnTo>
                    <a:pt x="2839" y="392004"/>
                  </a:lnTo>
                  <a:lnTo>
                    <a:pt x="0" y="378028"/>
                  </a:lnTo>
                  <a:lnTo>
                    <a:pt x="0" y="36004"/>
                  </a:lnTo>
                  <a:lnTo>
                    <a:pt x="2839" y="22025"/>
                  </a:lnTo>
                  <a:lnTo>
                    <a:pt x="10572" y="10577"/>
                  </a:lnTo>
                  <a:lnTo>
                    <a:pt x="22020" y="2841"/>
                  </a:lnTo>
                  <a:lnTo>
                    <a:pt x="36004" y="0"/>
                  </a:lnTo>
                  <a:lnTo>
                    <a:pt x="71996" y="0"/>
                  </a:lnTo>
                </a:path>
              </a:pathLst>
            </a:custGeom>
            <a:ln w="5397">
              <a:solidFill>
                <a:srgbClr val="221915"/>
              </a:solidFill>
            </a:ln>
          </p:spPr>
          <p:txBody>
            <a:bodyPr wrap="square" lIns="0" tIns="0" rIns="0" bIns="0" rtlCol="0"/>
            <a:lstStyle/>
            <a:p>
              <a:endParaRPr>
                <a:solidFill>
                  <a:prstClr val="black"/>
                </a:solidFill>
              </a:endParaRPr>
            </a:p>
          </p:txBody>
        </p:sp>
        <p:sp>
          <p:nvSpPr>
            <p:cNvPr id="146" name="object 83"/>
            <p:cNvSpPr/>
            <p:nvPr/>
          </p:nvSpPr>
          <p:spPr>
            <a:xfrm>
              <a:off x="1333664" y="5491419"/>
              <a:ext cx="45719" cy="363605"/>
            </a:xfrm>
            <a:custGeom>
              <a:avLst/>
              <a:gdLst/>
              <a:ahLst/>
              <a:cxnLst/>
              <a:rect l="l" t="t" r="r" b="b"/>
              <a:pathLst>
                <a:path w="72390" h="414019">
                  <a:moveTo>
                    <a:pt x="0" y="414020"/>
                  </a:moveTo>
                  <a:lnTo>
                    <a:pt x="35991" y="414020"/>
                  </a:lnTo>
                  <a:lnTo>
                    <a:pt x="49983" y="411180"/>
                  </a:lnTo>
                  <a:lnTo>
                    <a:pt x="61434" y="403448"/>
                  </a:lnTo>
                  <a:lnTo>
                    <a:pt x="69169" y="392004"/>
                  </a:lnTo>
                  <a:lnTo>
                    <a:pt x="72009" y="378028"/>
                  </a:lnTo>
                  <a:lnTo>
                    <a:pt x="72009" y="36004"/>
                  </a:lnTo>
                  <a:lnTo>
                    <a:pt x="69169" y="22025"/>
                  </a:lnTo>
                  <a:lnTo>
                    <a:pt x="61434" y="10577"/>
                  </a:lnTo>
                  <a:lnTo>
                    <a:pt x="49983" y="2841"/>
                  </a:lnTo>
                  <a:lnTo>
                    <a:pt x="35991" y="0"/>
                  </a:lnTo>
                  <a:lnTo>
                    <a:pt x="0" y="0"/>
                  </a:lnTo>
                </a:path>
              </a:pathLst>
            </a:custGeom>
            <a:ln w="5397">
              <a:solidFill>
                <a:srgbClr val="221915"/>
              </a:solidFill>
            </a:ln>
          </p:spPr>
          <p:txBody>
            <a:bodyPr wrap="square" lIns="0" tIns="0" rIns="0" bIns="0" rtlCol="0"/>
            <a:lstStyle/>
            <a:p>
              <a:endParaRPr>
                <a:solidFill>
                  <a:prstClr val="black"/>
                </a:solidFill>
              </a:endParaRPr>
            </a:p>
          </p:txBody>
        </p:sp>
        <p:sp>
          <p:nvSpPr>
            <p:cNvPr id="160" name="object 81"/>
            <p:cNvSpPr/>
            <p:nvPr/>
          </p:nvSpPr>
          <p:spPr>
            <a:xfrm>
              <a:off x="5092353" y="5886682"/>
              <a:ext cx="45719" cy="360578"/>
            </a:xfrm>
            <a:custGeom>
              <a:avLst/>
              <a:gdLst/>
              <a:ahLst/>
              <a:cxnLst/>
              <a:rect l="l" t="t" r="r" b="b"/>
              <a:pathLst>
                <a:path h="486410">
                  <a:moveTo>
                    <a:pt x="0" y="0"/>
                  </a:moveTo>
                  <a:lnTo>
                    <a:pt x="0" y="486016"/>
                  </a:lnTo>
                </a:path>
              </a:pathLst>
            </a:custGeom>
            <a:ln w="5397">
              <a:solidFill>
                <a:srgbClr val="221915"/>
              </a:solidFill>
              <a:prstDash val="dash"/>
            </a:ln>
          </p:spPr>
          <p:txBody>
            <a:bodyPr wrap="square" lIns="0" tIns="0" rIns="0" bIns="0" rtlCol="0"/>
            <a:lstStyle/>
            <a:p>
              <a:endParaRPr>
                <a:solidFill>
                  <a:prstClr val="black"/>
                </a:solidFill>
              </a:endParaRPr>
            </a:p>
          </p:txBody>
        </p:sp>
        <p:sp>
          <p:nvSpPr>
            <p:cNvPr id="161" name="object 72"/>
            <p:cNvSpPr txBox="1"/>
            <p:nvPr/>
          </p:nvSpPr>
          <p:spPr>
            <a:xfrm>
              <a:off x="5143137" y="5930341"/>
              <a:ext cx="2071585" cy="288343"/>
            </a:xfrm>
            <a:prstGeom prst="rect">
              <a:avLst/>
            </a:prstGeom>
          </p:spPr>
          <p:txBody>
            <a:bodyPr vert="horz" wrap="square" lIns="0" tIns="0" rIns="0" bIns="0" rtlCol="0" anchor="ctr" anchorCtr="0">
              <a:noAutofit/>
            </a:bodyPr>
            <a:lstStyle/>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記載が無い場合、原則受付した月の</a:t>
              </a: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1</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日から</a:t>
              </a: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1</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年間有効となります。</a:t>
              </a:r>
              <a:endParaRPr lang="ja-JP" altLang="en-US"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164" name="object 78"/>
            <p:cNvSpPr txBox="1"/>
            <p:nvPr/>
          </p:nvSpPr>
          <p:spPr>
            <a:xfrm>
              <a:off x="1509549" y="5982622"/>
              <a:ext cx="3458932" cy="184666"/>
            </a:xfrm>
            <a:prstGeom prst="rect">
              <a:avLst/>
            </a:prstGeom>
          </p:spPr>
          <p:txBody>
            <a:bodyPr vert="horz" wrap="square" lIns="0" tIns="0" rIns="0" bIns="0" rtlCol="0">
              <a:spAutoFit/>
            </a:bodyPr>
            <a:lstStyle/>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令和　　 　　</a:t>
              </a:r>
              <a:r>
                <a:rPr sz="8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　　令和　　　 　年　　　　　月　</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grpSp>
      <p:grpSp>
        <p:nvGrpSpPr>
          <p:cNvPr id="231" name="グループ化 230"/>
          <p:cNvGrpSpPr/>
          <p:nvPr/>
        </p:nvGrpSpPr>
        <p:grpSpPr>
          <a:xfrm>
            <a:off x="328611" y="5522618"/>
            <a:ext cx="6912609" cy="1443187"/>
            <a:chOff x="328611" y="1042502"/>
            <a:chExt cx="6912609" cy="1443187"/>
          </a:xfrm>
        </p:grpSpPr>
        <p:sp>
          <p:nvSpPr>
            <p:cNvPr id="232" name="object 6"/>
            <p:cNvSpPr/>
            <p:nvPr/>
          </p:nvSpPr>
          <p:spPr>
            <a:xfrm>
              <a:off x="544613" y="1312832"/>
              <a:ext cx="792377" cy="366254"/>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nchorCtr="0"/>
            <a:lstStyle/>
            <a:p>
              <a:pPr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住所</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233" name="object 6"/>
            <p:cNvSpPr/>
            <p:nvPr/>
          </p:nvSpPr>
          <p:spPr>
            <a:xfrm>
              <a:off x="545146" y="2038084"/>
              <a:ext cx="791844" cy="447605"/>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nchorCtr="0"/>
            <a:lstStyle/>
            <a:p>
              <a:pPr marL="12700" algn="ctr"/>
              <a:r>
                <a:rPr lang="ja-JP" altLang="en-US" sz="900" dirty="0">
                  <a:solidFill>
                    <a:prstClr val="black"/>
                  </a:solidFill>
                  <a:latin typeface="ＭＳ ゴシック" panose="020B0609070205080204" pitchFamily="49" charset="-128"/>
                  <a:ea typeface="ＭＳ ゴシック" panose="020B0609070205080204" pitchFamily="49" charset="-128"/>
                  <a:cs typeface="PMingLiU"/>
                </a:rPr>
                <a:t>宛名</a:t>
              </a:r>
            </a:p>
          </p:txBody>
        </p:sp>
        <p:sp>
          <p:nvSpPr>
            <p:cNvPr id="234" name="object 6"/>
            <p:cNvSpPr/>
            <p:nvPr/>
          </p:nvSpPr>
          <p:spPr>
            <a:xfrm>
              <a:off x="545146" y="1679086"/>
              <a:ext cx="791451" cy="353826"/>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nchorCtr="0"/>
            <a:lstStyle/>
            <a:p>
              <a:pPr marL="185420"/>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電話番号</a:t>
              </a:r>
              <a:endParaRPr lang="ja-JP" altLang="en-US" sz="900" dirty="0">
                <a:solidFill>
                  <a:prstClr val="black"/>
                </a:solidFill>
                <a:latin typeface="ＭＳ ゴシック" panose="020B0609070205080204" pitchFamily="49" charset="-128"/>
                <a:ea typeface="ＭＳ ゴシック" panose="020B0609070205080204" pitchFamily="49" charset="-128"/>
                <a:cs typeface="PMingLiU"/>
              </a:endParaRPr>
            </a:p>
            <a:p>
              <a:pPr marL="12700" algn="ctr">
                <a:spcBef>
                  <a:spcPts val="130"/>
                </a:spcBef>
              </a:pPr>
              <a:r>
                <a:rPr lang="ja-JP" altLang="en-US" sz="700" spc="-15" dirty="0">
                  <a:solidFill>
                    <a:srgbClr val="231F20"/>
                  </a:solidFill>
                  <a:latin typeface="ＭＳ ゴシック" panose="020B0609070205080204" pitchFamily="49" charset="-128"/>
                  <a:ea typeface="ＭＳ ゴシック" panose="020B0609070205080204" pitchFamily="49" charset="-128"/>
                  <a:cs typeface="PMingLiU"/>
                </a:rPr>
                <a:t>（日中の連絡先）</a:t>
              </a:r>
              <a:endParaRPr sz="700" dirty="0">
                <a:solidFill>
                  <a:prstClr val="black"/>
                </a:solidFill>
                <a:latin typeface="ＭＳ ゴシック" panose="020B0609070205080204" pitchFamily="49" charset="-128"/>
                <a:ea typeface="ＭＳ ゴシック" panose="020B0609070205080204" pitchFamily="49" charset="-128"/>
              </a:endParaRPr>
            </a:p>
          </p:txBody>
        </p:sp>
        <p:sp>
          <p:nvSpPr>
            <p:cNvPr id="235" name="object 17"/>
            <p:cNvSpPr/>
            <p:nvPr/>
          </p:nvSpPr>
          <p:spPr>
            <a:xfrm>
              <a:off x="328611" y="1059205"/>
              <a:ext cx="216535" cy="1426484"/>
            </a:xfrm>
            <a:custGeom>
              <a:avLst/>
              <a:gdLst/>
              <a:ahLst/>
              <a:cxnLst/>
              <a:rect l="l" t="t" r="r" b="b"/>
              <a:pathLst>
                <a:path w="216534" h="2088514">
                  <a:moveTo>
                    <a:pt x="216001" y="0"/>
                  </a:moveTo>
                  <a:lnTo>
                    <a:pt x="36004" y="0"/>
                  </a:lnTo>
                  <a:lnTo>
                    <a:pt x="22025" y="2839"/>
                  </a:lnTo>
                  <a:lnTo>
                    <a:pt x="10577" y="10571"/>
                  </a:lnTo>
                  <a:lnTo>
                    <a:pt x="2841" y="22015"/>
                  </a:lnTo>
                  <a:lnTo>
                    <a:pt x="0" y="35991"/>
                  </a:lnTo>
                  <a:lnTo>
                    <a:pt x="0" y="2052002"/>
                  </a:lnTo>
                  <a:lnTo>
                    <a:pt x="2841" y="2065979"/>
                  </a:lnTo>
                  <a:lnTo>
                    <a:pt x="10577" y="2077423"/>
                  </a:lnTo>
                  <a:lnTo>
                    <a:pt x="22025" y="2085154"/>
                  </a:lnTo>
                  <a:lnTo>
                    <a:pt x="36004" y="2087994"/>
                  </a:lnTo>
                  <a:lnTo>
                    <a:pt x="216001" y="2087994"/>
                  </a:lnTo>
                  <a:lnTo>
                    <a:pt x="216001" y="0"/>
                  </a:lnTo>
                  <a:close/>
                </a:path>
              </a:pathLst>
            </a:custGeom>
            <a:solidFill>
              <a:srgbClr val="6D6E71"/>
            </a:solidFill>
          </p:spPr>
          <p:txBody>
            <a:bodyPr vert="eaVert" wrap="square" lIns="0" tIns="72000" rIns="0" bIns="0" rtlCol="0" anchor="ctr" anchorCtr="0"/>
            <a:lstStyle/>
            <a:p>
              <a:r>
                <a:rPr lang="ja-JP" altLang="en-US" sz="1050" b="1" dirty="0">
                  <a:solidFill>
                    <a:prstClr val="white"/>
                  </a:solidFill>
                  <a:latin typeface="ＭＳ ゴシック" panose="020B0609070205080204" pitchFamily="49" charset="-128"/>
                  <a:ea typeface="ＭＳ ゴシック" panose="020B0609070205080204" pitchFamily="49" charset="-128"/>
                  <a:cs typeface="Meiryo"/>
                </a:rPr>
                <a:t>希望送付先</a:t>
              </a:r>
            </a:p>
          </p:txBody>
        </p:sp>
        <p:sp>
          <p:nvSpPr>
            <p:cNvPr id="236" name="object 18"/>
            <p:cNvSpPr/>
            <p:nvPr/>
          </p:nvSpPr>
          <p:spPr>
            <a:xfrm>
              <a:off x="328611" y="1042502"/>
              <a:ext cx="6912609" cy="1443187"/>
            </a:xfrm>
            <a:custGeom>
              <a:avLst/>
              <a:gdLst/>
              <a:ahLst/>
              <a:cxnLst/>
              <a:rect l="l" t="t" r="r" b="b"/>
              <a:pathLst>
                <a:path w="6912609" h="2088514">
                  <a:moveTo>
                    <a:pt x="6912000" y="2052002"/>
                  </a:moveTo>
                  <a:lnTo>
                    <a:pt x="6909160" y="2065979"/>
                  </a:lnTo>
                  <a:lnTo>
                    <a:pt x="6901427" y="2077423"/>
                  </a:lnTo>
                  <a:lnTo>
                    <a:pt x="6889979" y="2085154"/>
                  </a:lnTo>
                  <a:lnTo>
                    <a:pt x="6875995" y="2087994"/>
                  </a:lnTo>
                  <a:lnTo>
                    <a:pt x="36004" y="2087994"/>
                  </a:lnTo>
                  <a:lnTo>
                    <a:pt x="22020" y="2085154"/>
                  </a:lnTo>
                  <a:lnTo>
                    <a:pt x="10572" y="2077423"/>
                  </a:lnTo>
                  <a:lnTo>
                    <a:pt x="2839" y="2065979"/>
                  </a:lnTo>
                  <a:lnTo>
                    <a:pt x="0" y="2052002"/>
                  </a:lnTo>
                  <a:lnTo>
                    <a:pt x="0" y="36004"/>
                  </a:lnTo>
                  <a:lnTo>
                    <a:pt x="2839" y="22025"/>
                  </a:lnTo>
                  <a:lnTo>
                    <a:pt x="10572" y="10577"/>
                  </a:lnTo>
                  <a:lnTo>
                    <a:pt x="22020" y="2841"/>
                  </a:lnTo>
                  <a:lnTo>
                    <a:pt x="36004" y="0"/>
                  </a:lnTo>
                  <a:lnTo>
                    <a:pt x="6875995" y="0"/>
                  </a:lnTo>
                  <a:lnTo>
                    <a:pt x="6889979" y="2841"/>
                  </a:lnTo>
                  <a:lnTo>
                    <a:pt x="6901427" y="10577"/>
                  </a:lnTo>
                  <a:lnTo>
                    <a:pt x="6909160" y="22025"/>
                  </a:lnTo>
                  <a:lnTo>
                    <a:pt x="6912000" y="36004"/>
                  </a:lnTo>
                  <a:lnTo>
                    <a:pt x="6912000" y="2052002"/>
                  </a:lnTo>
                  <a:close/>
                </a:path>
              </a:pathLst>
            </a:custGeom>
            <a:ln w="28803">
              <a:solidFill>
                <a:srgbClr val="231F20"/>
              </a:solidFill>
            </a:ln>
          </p:spPr>
          <p:txBody>
            <a:bodyPr wrap="square" lIns="0" tIns="0" rIns="0" bIns="0" rtlCol="0"/>
            <a:lstStyle/>
            <a:p>
              <a:endParaRPr>
                <a:solidFill>
                  <a:prstClr val="black"/>
                </a:solidFill>
                <a:latin typeface="ＭＳ ゴシック" panose="020B0609070205080204" pitchFamily="49" charset="-128"/>
                <a:ea typeface="ＭＳ ゴシック" panose="020B0609070205080204" pitchFamily="49" charset="-128"/>
              </a:endParaRPr>
            </a:p>
          </p:txBody>
        </p:sp>
        <p:sp>
          <p:nvSpPr>
            <p:cNvPr id="237" name="object 23"/>
            <p:cNvSpPr/>
            <p:nvPr/>
          </p:nvSpPr>
          <p:spPr>
            <a:xfrm>
              <a:off x="544613" y="203291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solidFill>
                  <a:prstClr val="black"/>
                </a:solidFill>
                <a:latin typeface="ＭＳ ゴシック" panose="020B0609070205080204" pitchFamily="49" charset="-128"/>
                <a:ea typeface="ＭＳ ゴシック" panose="020B0609070205080204" pitchFamily="49" charset="-128"/>
              </a:endParaRPr>
            </a:p>
          </p:txBody>
        </p:sp>
        <p:sp>
          <p:nvSpPr>
            <p:cNvPr id="238" name="object 23"/>
            <p:cNvSpPr/>
            <p:nvPr/>
          </p:nvSpPr>
          <p:spPr>
            <a:xfrm>
              <a:off x="544613" y="131283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solidFill>
                  <a:prstClr val="black"/>
                </a:solidFill>
                <a:latin typeface="ＭＳ ゴシック" panose="020B0609070205080204" pitchFamily="49" charset="-128"/>
                <a:ea typeface="ＭＳ ゴシック" panose="020B0609070205080204" pitchFamily="49" charset="-128"/>
              </a:endParaRPr>
            </a:p>
          </p:txBody>
        </p:sp>
        <p:sp>
          <p:nvSpPr>
            <p:cNvPr id="239" name="object 131"/>
            <p:cNvSpPr txBox="1"/>
            <p:nvPr/>
          </p:nvSpPr>
          <p:spPr>
            <a:xfrm>
              <a:off x="1404173" y="1785094"/>
              <a:ext cx="2134269" cy="123111"/>
            </a:xfrm>
            <a:prstGeom prst="rect">
              <a:avLst/>
            </a:prstGeom>
          </p:spPr>
          <p:txBody>
            <a:bodyPr vert="horz" wrap="square" lIns="0" tIns="0" rIns="0" bIns="0" rtlCol="0">
              <a:spAutoFit/>
            </a:bodyPr>
            <a:lstStyle/>
            <a:p>
              <a:pPr marL="12700"/>
              <a:r>
                <a:rPr lang="en-US" altLang="ja-JP" sz="800" dirty="0">
                  <a:solidFill>
                    <a:srgbClr val="231F20"/>
                  </a:solidFill>
                  <a:latin typeface="Meiryo UI"/>
                  <a:cs typeface="Meiryo UI"/>
                </a:rPr>
                <a:t>TEL</a:t>
              </a:r>
              <a:r>
                <a:rPr lang="ja-JP" altLang="en-US" sz="800" dirty="0">
                  <a:solidFill>
                    <a:srgbClr val="231F20"/>
                  </a:solidFill>
                  <a:latin typeface="Meiryo UI"/>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240" name="object 133"/>
            <p:cNvSpPr txBox="1"/>
            <p:nvPr/>
          </p:nvSpPr>
          <p:spPr>
            <a:xfrm>
              <a:off x="1368605" y="1339902"/>
              <a:ext cx="2134269" cy="123111"/>
            </a:xfrm>
            <a:prstGeom prst="rect">
              <a:avLst/>
            </a:prstGeom>
          </p:spPr>
          <p:txBody>
            <a:bodyPr vert="horz" wrap="square" lIns="0" tIns="0" rIns="0" bIns="0" rtlCol="0">
              <a:spAutoFit/>
            </a:bodyPr>
            <a:lstStyle/>
            <a:p>
              <a:pPr marL="12700"/>
              <a:r>
                <a:rPr sz="800" spc="-75" dirty="0">
                  <a:solidFill>
                    <a:srgbClr val="231F20"/>
                  </a:solidFill>
                  <a:latin typeface="ＭＳ ゴシック" panose="020B0609070205080204" pitchFamily="49" charset="-128"/>
                  <a:ea typeface="ＭＳ ゴシック" panose="020B0609070205080204" pitchFamily="49" charset="-128"/>
                  <a:cs typeface="Meiryo UI"/>
                </a:rPr>
                <a:t>（</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a:t>
              </a:r>
              <a:endParaRPr lang="ja-JP" altLang="en-US"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241" name="object 142"/>
            <p:cNvSpPr/>
            <p:nvPr/>
          </p:nvSpPr>
          <p:spPr>
            <a:xfrm>
              <a:off x="4378603" y="1371582"/>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solidFill>
                    <a:prstClr val="black"/>
                  </a:solidFill>
                  <a:latin typeface="ＭＳ ゴシック" panose="020B0609070205080204" pitchFamily="49" charset="-128"/>
                  <a:ea typeface="ＭＳ ゴシック" panose="020B0609070205080204" pitchFamily="49" charset="-128"/>
                </a:rPr>
                <a:t>都</a:t>
              </a:r>
              <a:endParaRPr sz="700" dirty="0">
                <a:solidFill>
                  <a:prstClr val="black"/>
                </a:solidFill>
                <a:latin typeface="ＭＳ ゴシック" panose="020B0609070205080204" pitchFamily="49" charset="-128"/>
                <a:ea typeface="ＭＳ ゴシック" panose="020B0609070205080204" pitchFamily="49" charset="-128"/>
              </a:endParaRPr>
            </a:p>
          </p:txBody>
        </p:sp>
        <p:sp>
          <p:nvSpPr>
            <p:cNvPr id="242" name="object 143"/>
            <p:cNvSpPr/>
            <p:nvPr/>
          </p:nvSpPr>
          <p:spPr>
            <a:xfrm>
              <a:off x="4540604" y="1371582"/>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solidFill>
                    <a:prstClr val="black"/>
                  </a:solidFill>
                  <a:latin typeface="ＭＳ ゴシック" panose="020B0609070205080204" pitchFamily="49" charset="-128"/>
                  <a:ea typeface="ＭＳ ゴシック" panose="020B0609070205080204" pitchFamily="49" charset="-128"/>
                </a:rPr>
                <a:t>道</a:t>
              </a:r>
              <a:endParaRPr sz="700" dirty="0">
                <a:solidFill>
                  <a:prstClr val="black"/>
                </a:solidFill>
                <a:latin typeface="ＭＳ ゴシック" panose="020B0609070205080204" pitchFamily="49" charset="-128"/>
                <a:ea typeface="ＭＳ ゴシック" panose="020B0609070205080204" pitchFamily="49" charset="-128"/>
              </a:endParaRPr>
            </a:p>
          </p:txBody>
        </p:sp>
        <p:sp>
          <p:nvSpPr>
            <p:cNvPr id="243" name="object 144"/>
            <p:cNvSpPr/>
            <p:nvPr/>
          </p:nvSpPr>
          <p:spPr>
            <a:xfrm>
              <a:off x="4378603" y="1533583"/>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solidFill>
                    <a:prstClr val="black"/>
                  </a:solidFill>
                  <a:latin typeface="ＭＳ ゴシック" panose="020B0609070205080204" pitchFamily="49" charset="-128"/>
                  <a:ea typeface="ＭＳ ゴシック" panose="020B0609070205080204" pitchFamily="49" charset="-128"/>
                </a:rPr>
                <a:t>府</a:t>
              </a:r>
              <a:endParaRPr sz="700" dirty="0">
                <a:solidFill>
                  <a:prstClr val="black"/>
                </a:solidFill>
                <a:latin typeface="ＭＳ ゴシック" panose="020B0609070205080204" pitchFamily="49" charset="-128"/>
                <a:ea typeface="ＭＳ ゴシック" panose="020B0609070205080204" pitchFamily="49" charset="-128"/>
              </a:endParaRPr>
            </a:p>
          </p:txBody>
        </p:sp>
        <p:sp>
          <p:nvSpPr>
            <p:cNvPr id="244" name="object 145"/>
            <p:cNvSpPr/>
            <p:nvPr/>
          </p:nvSpPr>
          <p:spPr>
            <a:xfrm>
              <a:off x="4540604" y="1533583"/>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solidFill>
                    <a:prstClr val="black"/>
                  </a:solidFill>
                  <a:latin typeface="ＭＳ ゴシック" panose="020B0609070205080204" pitchFamily="49" charset="-128"/>
                  <a:ea typeface="ＭＳ ゴシック" panose="020B0609070205080204" pitchFamily="49" charset="-128"/>
                </a:rPr>
                <a:t>県</a:t>
              </a:r>
              <a:endParaRPr sz="700" dirty="0">
                <a:solidFill>
                  <a:prstClr val="black"/>
                </a:solidFill>
                <a:latin typeface="ＭＳ ゴシック" panose="020B0609070205080204" pitchFamily="49" charset="-128"/>
                <a:ea typeface="ＭＳ ゴシック" panose="020B0609070205080204" pitchFamily="49" charset="-128"/>
              </a:endParaRPr>
            </a:p>
          </p:txBody>
        </p:sp>
        <p:sp>
          <p:nvSpPr>
            <p:cNvPr id="245" name="object 129"/>
            <p:cNvSpPr txBox="1"/>
            <p:nvPr/>
          </p:nvSpPr>
          <p:spPr>
            <a:xfrm>
              <a:off x="605725" y="1109815"/>
              <a:ext cx="5391468" cy="138499"/>
            </a:xfrm>
            <a:prstGeom prst="rect">
              <a:avLst/>
            </a:prstGeom>
          </p:spPr>
          <p:txBody>
            <a:bodyPr vert="horz" wrap="square" lIns="0" tIns="0" rIns="0" bIns="0" rtlCol="0">
              <a:spAutoFit/>
            </a:bodyPr>
            <a:lstStyle/>
            <a:p>
              <a:pPr marL="12700"/>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上記被保険者情報に記入した住所と別のところに送付を希望する場合にご記入ください。</a:t>
              </a:r>
              <a:endParaRPr sz="900"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246" name="object 141"/>
            <p:cNvSpPr/>
            <p:nvPr/>
          </p:nvSpPr>
          <p:spPr>
            <a:xfrm>
              <a:off x="1336597" y="1672813"/>
              <a:ext cx="2250440" cy="362585"/>
            </a:xfrm>
            <a:custGeom>
              <a:avLst/>
              <a:gdLst/>
              <a:ahLst/>
              <a:cxnLst/>
              <a:rect l="l" t="t" r="r" b="b"/>
              <a:pathLst>
                <a:path w="2250440" h="362585">
                  <a:moveTo>
                    <a:pt x="0" y="0"/>
                  </a:moveTo>
                  <a:lnTo>
                    <a:pt x="2250008" y="0"/>
                  </a:lnTo>
                  <a:lnTo>
                    <a:pt x="2250008" y="362534"/>
                  </a:lnTo>
                </a:path>
              </a:pathLst>
            </a:custGeom>
            <a:ln w="5397">
              <a:solidFill>
                <a:srgbClr val="231F20"/>
              </a:solidFill>
            </a:ln>
          </p:spPr>
          <p:txBody>
            <a:bodyPr wrap="square" lIns="0" tIns="0" rIns="0" bIns="0" rtlCol="0"/>
            <a:lstStyle/>
            <a:p>
              <a:endParaRPr>
                <a:solidFill>
                  <a:prstClr val="black"/>
                </a:solidFill>
                <a:latin typeface="ＭＳ ゴシック" panose="020B0609070205080204" pitchFamily="49" charset="-128"/>
                <a:ea typeface="ＭＳ ゴシック" panose="020B0609070205080204" pitchFamily="49" charset="-128"/>
              </a:endParaRPr>
            </a:p>
          </p:txBody>
        </p:sp>
      </p:grpSp>
      <p:sp>
        <p:nvSpPr>
          <p:cNvPr id="263" name="テキスト ボックス 262"/>
          <p:cNvSpPr txBox="1"/>
          <p:nvPr/>
        </p:nvSpPr>
        <p:spPr>
          <a:xfrm>
            <a:off x="322325" y="1571948"/>
            <a:ext cx="6954148" cy="246221"/>
          </a:xfrm>
          <a:prstGeom prst="rect">
            <a:avLst/>
          </a:prstGeom>
          <a:noFill/>
        </p:spPr>
        <p:txBody>
          <a:bodyPr wrap="none" rtlCol="0">
            <a:spAutoFit/>
          </a:bodyPr>
          <a:lstStyle/>
          <a:p>
            <a:r>
              <a:rPr lang="ja-JP" altLang="en-US" sz="1000" dirty="0"/>
              <a:t>以下のとおり健康保険限度額適用認定証の交付を申請します。　　　　　　　　　　　　　　　　　　　　令和　　　　年　　　　月　　　　日</a:t>
            </a:r>
            <a:endParaRPr kumimoji="1" lang="ja-JP" altLang="en-US" sz="1000" dirty="0"/>
          </a:p>
        </p:txBody>
      </p:sp>
      <p:grpSp>
        <p:nvGrpSpPr>
          <p:cNvPr id="104" name="グループ化 103"/>
          <p:cNvGrpSpPr/>
          <p:nvPr/>
        </p:nvGrpSpPr>
        <p:grpSpPr>
          <a:xfrm>
            <a:off x="323493" y="9631314"/>
            <a:ext cx="5580381" cy="432434"/>
            <a:chOff x="323493" y="8766543"/>
            <a:chExt cx="5580381" cy="432434"/>
          </a:xfrm>
        </p:grpSpPr>
        <p:sp>
          <p:nvSpPr>
            <p:cNvPr id="107" name="object 19"/>
            <p:cNvSpPr/>
            <p:nvPr/>
          </p:nvSpPr>
          <p:spPr>
            <a:xfrm>
              <a:off x="323493" y="8766543"/>
              <a:ext cx="1202893" cy="432434"/>
            </a:xfrm>
            <a:custGeom>
              <a:avLst/>
              <a:gdLst/>
              <a:ahLst/>
              <a:cxnLst/>
              <a:rect l="l" t="t" r="r" b="b"/>
              <a:pathLst>
                <a:path w="1008380" h="432434">
                  <a:moveTo>
                    <a:pt x="1007999" y="0"/>
                  </a:moveTo>
                  <a:lnTo>
                    <a:pt x="35991" y="0"/>
                  </a:lnTo>
                  <a:lnTo>
                    <a:pt x="22015" y="2841"/>
                  </a:lnTo>
                  <a:lnTo>
                    <a:pt x="10571" y="10577"/>
                  </a:lnTo>
                  <a:lnTo>
                    <a:pt x="2839" y="22025"/>
                  </a:lnTo>
                  <a:lnTo>
                    <a:pt x="0" y="36004"/>
                  </a:lnTo>
                  <a:lnTo>
                    <a:pt x="0" y="395998"/>
                  </a:lnTo>
                  <a:lnTo>
                    <a:pt x="2839" y="409982"/>
                  </a:lnTo>
                  <a:lnTo>
                    <a:pt x="10571" y="421430"/>
                  </a:lnTo>
                  <a:lnTo>
                    <a:pt x="22015" y="429163"/>
                  </a:lnTo>
                  <a:lnTo>
                    <a:pt x="35991" y="432003"/>
                  </a:lnTo>
                  <a:lnTo>
                    <a:pt x="1007999" y="432003"/>
                  </a:lnTo>
                  <a:lnTo>
                    <a:pt x="1007999" y="0"/>
                  </a:lnTo>
                  <a:close/>
                </a:path>
              </a:pathLst>
            </a:custGeom>
            <a:solidFill>
              <a:schemeClr val="bg1">
                <a:lumMod val="75000"/>
              </a:schemeClr>
            </a:solidFill>
          </p:spPr>
          <p:txBody>
            <a:bodyPr wrap="square" lIns="0" tIns="0" rIns="0" bIns="0" rtlCol="0" anchor="ctr" anchorCtr="1"/>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社会保険労務士の</a:t>
              </a:r>
            </a:p>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提出代行者名記載欄</a:t>
              </a:r>
              <a:endParaRPr sz="900" dirty="0"/>
            </a:p>
          </p:txBody>
        </p:sp>
        <p:sp>
          <p:nvSpPr>
            <p:cNvPr id="108" name="object 57"/>
            <p:cNvSpPr/>
            <p:nvPr/>
          </p:nvSpPr>
          <p:spPr>
            <a:xfrm>
              <a:off x="323494" y="8766543"/>
              <a:ext cx="5580380" cy="432434"/>
            </a:xfrm>
            <a:custGeom>
              <a:avLst/>
              <a:gdLst/>
              <a:ahLst/>
              <a:cxnLst/>
              <a:rect l="l" t="t" r="r" b="b"/>
              <a:pathLst>
                <a:path w="5580380" h="432434">
                  <a:moveTo>
                    <a:pt x="5580011" y="395998"/>
                  </a:moveTo>
                  <a:lnTo>
                    <a:pt x="5577172" y="409982"/>
                  </a:lnTo>
                  <a:lnTo>
                    <a:pt x="5569440" y="421430"/>
                  </a:lnTo>
                  <a:lnTo>
                    <a:pt x="5557996" y="429163"/>
                  </a:lnTo>
                  <a:lnTo>
                    <a:pt x="5544019" y="432003"/>
                  </a:lnTo>
                  <a:lnTo>
                    <a:pt x="36004" y="432003"/>
                  </a:lnTo>
                  <a:lnTo>
                    <a:pt x="22025" y="429163"/>
                  </a:lnTo>
                  <a:lnTo>
                    <a:pt x="10577" y="421430"/>
                  </a:lnTo>
                  <a:lnTo>
                    <a:pt x="2841" y="409982"/>
                  </a:lnTo>
                  <a:lnTo>
                    <a:pt x="0" y="395998"/>
                  </a:lnTo>
                  <a:lnTo>
                    <a:pt x="0" y="36004"/>
                  </a:lnTo>
                  <a:lnTo>
                    <a:pt x="2841" y="22025"/>
                  </a:lnTo>
                  <a:lnTo>
                    <a:pt x="10577" y="10577"/>
                  </a:lnTo>
                  <a:lnTo>
                    <a:pt x="22025" y="2841"/>
                  </a:lnTo>
                  <a:lnTo>
                    <a:pt x="36004" y="0"/>
                  </a:lnTo>
                  <a:lnTo>
                    <a:pt x="5544019" y="0"/>
                  </a:lnTo>
                  <a:lnTo>
                    <a:pt x="5557996" y="2841"/>
                  </a:lnTo>
                  <a:lnTo>
                    <a:pt x="5569440" y="10577"/>
                  </a:lnTo>
                  <a:lnTo>
                    <a:pt x="5577172" y="22025"/>
                  </a:lnTo>
                  <a:lnTo>
                    <a:pt x="5580011" y="36004"/>
                  </a:lnTo>
                  <a:lnTo>
                    <a:pt x="5580011" y="395998"/>
                  </a:lnTo>
                  <a:close/>
                </a:path>
              </a:pathLst>
            </a:custGeom>
            <a:ln w="16205">
              <a:solidFill>
                <a:srgbClr val="221915"/>
              </a:solidFill>
            </a:ln>
          </p:spPr>
          <p:txBody>
            <a:bodyPr wrap="square" lIns="0" tIns="0" rIns="0" bIns="0" rtlCol="0"/>
            <a:lstStyle/>
            <a:p>
              <a:endParaRPr/>
            </a:p>
          </p:txBody>
        </p:sp>
      </p:grpSp>
      <p:sp>
        <p:nvSpPr>
          <p:cNvPr id="111" name="object 59"/>
          <p:cNvSpPr/>
          <p:nvPr/>
        </p:nvSpPr>
        <p:spPr>
          <a:xfrm>
            <a:off x="5950938" y="8910212"/>
            <a:ext cx="1260475" cy="1152525"/>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r>
              <a:rPr lang="ja-JP" altLang="en-US" sz="900" dirty="0">
                <a:latin typeface="ＭＳ ゴシック" panose="020B0609070205080204" pitchFamily="49" charset="-128"/>
                <a:ea typeface="ＭＳ ゴシック" panose="020B0609070205080204" pitchFamily="49" charset="-128"/>
                <a:cs typeface="Meiryo UI"/>
              </a:rPr>
              <a:t>受付日付印</a:t>
            </a:r>
            <a:endParaRPr sz="900" dirty="0"/>
          </a:p>
        </p:txBody>
      </p:sp>
      <p:sp>
        <p:nvSpPr>
          <p:cNvPr id="3" name="角丸四角形 2"/>
          <p:cNvSpPr/>
          <p:nvPr/>
        </p:nvSpPr>
        <p:spPr>
          <a:xfrm>
            <a:off x="4650502" y="441354"/>
            <a:ext cx="808617" cy="513348"/>
          </a:xfrm>
          <a:prstGeom prst="roundRect">
            <a:avLst/>
          </a:prstGeom>
          <a:noFill/>
          <a:ln w="12700">
            <a:solidFill>
              <a:srgbClr val="221915"/>
            </a:solidFill>
          </a:ln>
        </p:spPr>
        <p:txBody>
          <a:bodyPr wrap="square" lIns="0" tIns="0" rIns="0" bIns="0" rtlCol="0" anchor="ctr" anchorCtr="1"/>
          <a:lstStyle/>
          <a:p>
            <a:pPr algn="ctr"/>
            <a:endParaRPr kumimoji="1" lang="ja-JP" altLang="en-US" sz="1000" b="1" dirty="0">
              <a:solidFill>
                <a:prstClr val="black"/>
              </a:solidFill>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4639841" y="450373"/>
            <a:ext cx="1154633" cy="530915"/>
          </a:xfrm>
          <a:prstGeom prst="rect">
            <a:avLst/>
          </a:prstGeom>
          <a:noFill/>
        </p:spPr>
        <p:txBody>
          <a:bodyPr wrap="square" rtlCol="0">
            <a:spAutoFit/>
          </a:bodyPr>
          <a:lstStyle/>
          <a:p>
            <a:r>
              <a:rPr kumimoji="1" lang="en-US" altLang="ja-JP" sz="950" dirty="0"/>
              <a:t>70</a:t>
            </a:r>
            <a:r>
              <a:rPr kumimoji="1" lang="ja-JP" altLang="en-US" sz="950" dirty="0"/>
              <a:t>歳未満の</a:t>
            </a:r>
            <a:endParaRPr kumimoji="1" lang="en-US" altLang="ja-JP" sz="950" dirty="0"/>
          </a:p>
          <a:p>
            <a:r>
              <a:rPr lang="ja-JP" altLang="en-US" sz="950" dirty="0"/>
              <a:t>上位所得者・</a:t>
            </a:r>
            <a:endParaRPr lang="en-US" altLang="ja-JP" sz="950" dirty="0"/>
          </a:p>
          <a:p>
            <a:r>
              <a:rPr kumimoji="1" lang="ja-JP" altLang="en-US" sz="950" dirty="0"/>
              <a:t>一般所得</a:t>
            </a:r>
            <a:r>
              <a:rPr lang="ja-JP" altLang="en-US" sz="950" dirty="0"/>
              <a:t>者用</a:t>
            </a:r>
            <a:endParaRPr kumimoji="1" lang="ja-JP" altLang="en-US" sz="950" dirty="0"/>
          </a:p>
        </p:txBody>
      </p:sp>
      <p:sp>
        <p:nvSpPr>
          <p:cNvPr id="113" name="object 72"/>
          <p:cNvSpPr txBox="1"/>
          <p:nvPr/>
        </p:nvSpPr>
        <p:spPr>
          <a:xfrm>
            <a:off x="5115212" y="4389508"/>
            <a:ext cx="389255" cy="525144"/>
          </a:xfrm>
          <a:prstGeom prst="rect">
            <a:avLst/>
          </a:prstGeom>
        </p:spPr>
        <p:txBody>
          <a:bodyPr vert="horz" wrap="square" lIns="0" tIns="0" rIns="0" bIns="0" rtlCol="0" anchor="ctr" anchorCtr="0">
            <a:spAutoFit/>
          </a:bodyPr>
          <a:lstStyle/>
          <a:p>
            <a:pPr marL="12700">
              <a:lnSpc>
                <a:spcPct val="150000"/>
              </a:lnSpc>
            </a:pPr>
            <a:r>
              <a:rPr sz="800" dirty="0">
                <a:solidFill>
                  <a:srgbClr val="231F20"/>
                </a:solidFill>
                <a:latin typeface="ＭＳ ゴシック" panose="020B0609070205080204" pitchFamily="49" charset="-128"/>
                <a:ea typeface="ＭＳ ゴシック" panose="020B0609070205080204" pitchFamily="49" charset="-128"/>
                <a:cs typeface="Meiryo UI"/>
              </a:rPr>
              <a:t>□</a:t>
            </a:r>
            <a:r>
              <a:rPr sz="800" spc="-135"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昭和</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 平成</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a:t>
            </a:r>
            <a:r>
              <a:rPr lang="ja-JP" altLang="en-US" sz="500" dirty="0">
                <a:latin typeface="ＭＳ ゴシック" panose="020B0609070205080204" pitchFamily="49" charset="-128"/>
                <a:ea typeface="ＭＳ ゴシック" panose="020B0609070205080204" pitchFamily="49" charset="-128"/>
                <a:cs typeface="Meiryo UI"/>
              </a:rPr>
              <a:t> </a:t>
            </a:r>
            <a:r>
              <a:rPr lang="ja-JP" altLang="en-US" sz="800" spc="-150" dirty="0">
                <a:latin typeface="ＭＳ ゴシック" panose="020B0609070205080204" pitchFamily="49" charset="-128"/>
                <a:ea typeface="ＭＳ ゴシック" panose="020B0609070205080204" pitchFamily="49" charset="-128"/>
                <a:cs typeface="Meiryo UI"/>
              </a:rPr>
              <a:t>令和</a:t>
            </a:r>
          </a:p>
        </p:txBody>
      </p:sp>
      <p:sp>
        <p:nvSpPr>
          <p:cNvPr id="100" name="object 129">
            <a:extLst>
              <a:ext uri="{FF2B5EF4-FFF2-40B4-BE49-F238E27FC236}">
                <a16:creationId xmlns:a16="http://schemas.microsoft.com/office/drawing/2014/main" id="{B6368C17-654E-4AB0-B5FC-D87F13632B3A}"/>
              </a:ext>
            </a:extLst>
          </p:cNvPr>
          <p:cNvSpPr txBox="1"/>
          <p:nvPr/>
        </p:nvSpPr>
        <p:spPr>
          <a:xfrm>
            <a:off x="493914" y="1107540"/>
            <a:ext cx="6912608" cy="323165"/>
          </a:xfrm>
          <a:prstGeom prst="rect">
            <a:avLst/>
          </a:prstGeom>
        </p:spPr>
        <p:txBody>
          <a:bodyPr vert="horz" wrap="square" lIns="0" tIns="0" rIns="0" bIns="0" rtlCol="0">
            <a:spAutoFit/>
          </a:bodyPr>
          <a:lstStyle/>
          <a:p>
            <a:pPr marL="12700" algn="ctr"/>
            <a:r>
              <a:rPr lang="ja-JP" altLang="en-US" sz="900" dirty="0">
                <a:solidFill>
                  <a:srgbClr val="231F20"/>
                </a:solidFill>
                <a:latin typeface="HGS創英角ｺﾞｼｯｸUB" panose="020B0900000000000000" pitchFamily="50" charset="-128"/>
                <a:ea typeface="HGS創英角ｺﾞｼｯｸUB" panose="020B0900000000000000" pitchFamily="50" charset="-128"/>
                <a:cs typeface="PMingLiU"/>
              </a:rPr>
              <a:t>マイナンバーカードに対応した医療機関等では、限度額適用認定証が無くても限度額を適用することができます。</a:t>
            </a:r>
            <a:endParaRPr lang="en-US" altLang="ja-JP" sz="900" dirty="0">
              <a:solidFill>
                <a:srgbClr val="231F20"/>
              </a:solidFill>
              <a:latin typeface="HGS創英角ｺﾞｼｯｸUB" panose="020B0900000000000000" pitchFamily="50" charset="-128"/>
              <a:ea typeface="HGS創英角ｺﾞｼｯｸUB" panose="020B0900000000000000" pitchFamily="50" charset="-128"/>
              <a:cs typeface="PMingLiU"/>
            </a:endParaRPr>
          </a:p>
          <a:p>
            <a:pPr marL="12700" algn="ctr"/>
            <a:r>
              <a:rPr lang="ja-JP" altLang="en-US" sz="1200" dirty="0">
                <a:solidFill>
                  <a:srgbClr val="231F20"/>
                </a:solidFill>
                <a:latin typeface="HGS創英角ｺﾞｼｯｸUB" panose="020B0900000000000000" pitchFamily="50" charset="-128"/>
                <a:ea typeface="HGS創英角ｺﾞｼｯｸUB" panose="020B0900000000000000" pitchFamily="50" charset="-128"/>
                <a:cs typeface="PMingLiU"/>
              </a:rPr>
              <a:t>便利なマイナンバーカードをぜひご利用ください。</a:t>
            </a:r>
            <a:endParaRPr sz="1200" dirty="0">
              <a:solidFill>
                <a:prstClr val="black"/>
              </a:solidFill>
              <a:latin typeface="HGS創英角ｺﾞｼｯｸUB" panose="020B0900000000000000" pitchFamily="50" charset="-128"/>
              <a:ea typeface="HGS創英角ｺﾞｼｯｸUB" panose="020B0900000000000000" pitchFamily="50" charset="-128"/>
              <a:cs typeface="PMingLiU"/>
            </a:endParaRPr>
          </a:p>
        </p:txBody>
      </p:sp>
      <p:grpSp>
        <p:nvGrpSpPr>
          <p:cNvPr id="7" name="グループ化 6">
            <a:extLst>
              <a:ext uri="{FF2B5EF4-FFF2-40B4-BE49-F238E27FC236}">
                <a16:creationId xmlns:a16="http://schemas.microsoft.com/office/drawing/2014/main" id="{7CC8D89D-A1DA-4F95-A944-D7A6171391F5}"/>
              </a:ext>
            </a:extLst>
          </p:cNvPr>
          <p:cNvGrpSpPr/>
          <p:nvPr/>
        </p:nvGrpSpPr>
        <p:grpSpPr>
          <a:xfrm>
            <a:off x="328611" y="1818308"/>
            <a:ext cx="6912609" cy="2355114"/>
            <a:chOff x="328611" y="1530276"/>
            <a:chExt cx="6912609" cy="2355114"/>
          </a:xfrm>
        </p:grpSpPr>
        <p:sp>
          <p:nvSpPr>
            <p:cNvPr id="112" name="object 72"/>
            <p:cNvSpPr txBox="1"/>
            <p:nvPr/>
          </p:nvSpPr>
          <p:spPr>
            <a:xfrm>
              <a:off x="5194665" y="2301276"/>
              <a:ext cx="389255" cy="525144"/>
            </a:xfrm>
            <a:prstGeom prst="rect">
              <a:avLst/>
            </a:prstGeom>
          </p:spPr>
          <p:txBody>
            <a:bodyPr vert="horz" wrap="square" lIns="0" tIns="0" rIns="0" bIns="0" rtlCol="0" anchor="ctr" anchorCtr="0">
              <a:spAutoFit/>
            </a:bodyPr>
            <a:lstStyle/>
            <a:p>
              <a:pPr marL="12700">
                <a:lnSpc>
                  <a:spcPct val="150000"/>
                </a:lnSpc>
              </a:pPr>
              <a:r>
                <a:rPr sz="800" dirty="0">
                  <a:solidFill>
                    <a:srgbClr val="231F20"/>
                  </a:solidFill>
                  <a:latin typeface="ＭＳ ゴシック" panose="020B0609070205080204" pitchFamily="49" charset="-128"/>
                  <a:ea typeface="ＭＳ ゴシック" panose="020B0609070205080204" pitchFamily="49" charset="-128"/>
                  <a:cs typeface="Meiryo UI"/>
                </a:rPr>
                <a:t>□</a:t>
              </a:r>
              <a:r>
                <a:rPr sz="800" spc="-135"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昭和</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 平成</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a:t>
              </a:r>
              <a:r>
                <a:rPr lang="ja-JP" altLang="en-US" sz="400" dirty="0">
                  <a:latin typeface="ＭＳ ゴシック" panose="020B0609070205080204" pitchFamily="49" charset="-128"/>
                  <a:ea typeface="ＭＳ ゴシック" panose="020B0609070205080204" pitchFamily="49" charset="-128"/>
                  <a:cs typeface="Meiryo UI"/>
                </a:rPr>
                <a:t> </a:t>
              </a:r>
              <a:r>
                <a:rPr lang="ja-JP" altLang="en-US" sz="800" spc="-150" dirty="0">
                  <a:latin typeface="ＭＳ ゴシック" panose="020B0609070205080204" pitchFamily="49" charset="-128"/>
                  <a:ea typeface="ＭＳ ゴシック" panose="020B0609070205080204" pitchFamily="49" charset="-128"/>
                  <a:cs typeface="Meiryo UI"/>
                </a:rPr>
                <a:t>令和</a:t>
              </a:r>
            </a:p>
          </p:txBody>
        </p:sp>
        <p:grpSp>
          <p:nvGrpSpPr>
            <p:cNvPr id="5" name="グループ化 4">
              <a:extLst>
                <a:ext uri="{FF2B5EF4-FFF2-40B4-BE49-F238E27FC236}">
                  <a16:creationId xmlns:a16="http://schemas.microsoft.com/office/drawing/2014/main" id="{2EC9FA8A-5160-4664-BDC0-8E6724A9A344}"/>
                </a:ext>
              </a:extLst>
            </p:cNvPr>
            <p:cNvGrpSpPr/>
            <p:nvPr/>
          </p:nvGrpSpPr>
          <p:grpSpPr>
            <a:xfrm>
              <a:off x="328611" y="1530276"/>
              <a:ext cx="6912609" cy="2355114"/>
              <a:chOff x="328611" y="1493197"/>
              <a:chExt cx="6912609" cy="2355114"/>
            </a:xfrm>
          </p:grpSpPr>
          <p:grpSp>
            <p:nvGrpSpPr>
              <p:cNvPr id="110" name="グループ化 109">
                <a:extLst>
                  <a:ext uri="{FF2B5EF4-FFF2-40B4-BE49-F238E27FC236}">
                    <a16:creationId xmlns:a16="http://schemas.microsoft.com/office/drawing/2014/main" id="{BB0D0983-9BEB-42C2-922A-54DF0DEB31F9}"/>
                  </a:ext>
                </a:extLst>
              </p:cNvPr>
              <p:cNvGrpSpPr/>
              <p:nvPr/>
            </p:nvGrpSpPr>
            <p:grpSpPr>
              <a:xfrm>
                <a:off x="4689080" y="1786801"/>
                <a:ext cx="2281522" cy="326671"/>
                <a:chOff x="4564557" y="1786914"/>
                <a:chExt cx="2281522" cy="326671"/>
              </a:xfrm>
            </p:grpSpPr>
            <p:pic>
              <p:nvPicPr>
                <p:cNvPr id="114" name="Picture 5">
                  <a:extLst>
                    <a:ext uri="{FF2B5EF4-FFF2-40B4-BE49-F238E27FC236}">
                      <a16:creationId xmlns:a16="http://schemas.microsoft.com/office/drawing/2014/main" id="{C2C276FE-94B6-4028-94FA-EA657665CE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4557" y="1786914"/>
                  <a:ext cx="752657" cy="32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6" name="Picture 5">
                  <a:extLst>
                    <a:ext uri="{FF2B5EF4-FFF2-40B4-BE49-F238E27FC236}">
                      <a16:creationId xmlns:a16="http://schemas.microsoft.com/office/drawing/2014/main" id="{530C2B24-618D-4E14-A9A2-B929D2DD38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8396" y="1790837"/>
                  <a:ext cx="752657" cy="32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8" name="Picture 5">
                  <a:extLst>
                    <a:ext uri="{FF2B5EF4-FFF2-40B4-BE49-F238E27FC236}">
                      <a16:creationId xmlns:a16="http://schemas.microsoft.com/office/drawing/2014/main" id="{C6405377-D5FF-45A7-AC5D-8D7D412942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3422" y="1790659"/>
                  <a:ext cx="752657" cy="32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2" name="グループ化 1">
                <a:extLst>
                  <a:ext uri="{FF2B5EF4-FFF2-40B4-BE49-F238E27FC236}">
                    <a16:creationId xmlns:a16="http://schemas.microsoft.com/office/drawing/2014/main" id="{F9A54DB8-DCB2-4C9B-9623-C556D0EC15BF}"/>
                  </a:ext>
                </a:extLst>
              </p:cNvPr>
              <p:cNvGrpSpPr/>
              <p:nvPr/>
            </p:nvGrpSpPr>
            <p:grpSpPr>
              <a:xfrm>
                <a:off x="328611" y="1493197"/>
                <a:ext cx="6912609" cy="2355114"/>
                <a:chOff x="328611" y="1493197"/>
                <a:chExt cx="6912609" cy="2355114"/>
              </a:xfrm>
            </p:grpSpPr>
            <p:sp>
              <p:nvSpPr>
                <p:cNvPr id="102" name="object 5">
                  <a:extLst>
                    <a:ext uri="{FF2B5EF4-FFF2-40B4-BE49-F238E27FC236}">
                      <a16:creationId xmlns:a16="http://schemas.microsoft.com/office/drawing/2014/main" id="{76FB0030-0B23-4C78-AEA1-158D80DD9B7E}"/>
                    </a:ext>
                  </a:extLst>
                </p:cNvPr>
                <p:cNvSpPr/>
                <p:nvPr/>
              </p:nvSpPr>
              <p:spPr>
                <a:xfrm>
                  <a:off x="4489883" y="1504521"/>
                  <a:ext cx="2735568" cy="204324"/>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72000" tIns="0" rIns="0" bIns="0" rtlCol="0" anchor="ctr" anchorCtr="0"/>
                <a:lstStyle/>
                <a:p>
                  <a:pPr marL="12700">
                    <a:lnSpc>
                      <a:spcPct val="100000"/>
                    </a:lnSpc>
                  </a:pPr>
                  <a:r>
                    <a:rPr lang="ja-JP" altLang="en-US" sz="700" dirty="0">
                      <a:solidFill>
                        <a:srgbClr val="231F20"/>
                      </a:solidFill>
                      <a:latin typeface="ＭＳ ゴシック" panose="020B0609070205080204" pitchFamily="49" charset="-128"/>
                      <a:ea typeface="ＭＳ ゴシック" panose="020B0609070205080204" pitchFamily="49" charset="-128"/>
                      <a:cs typeface="PMingLiU"/>
                    </a:rPr>
                    <a:t>記号番号が分からない場合はマイナンバーを記入してください</a:t>
                  </a:r>
                  <a:endParaRPr lang="ja-JP" altLang="en-US" sz="700" dirty="0">
                    <a:latin typeface="ＭＳ ゴシック" panose="020B0609070205080204" pitchFamily="49" charset="-128"/>
                    <a:ea typeface="ＭＳ ゴシック" panose="020B0609070205080204" pitchFamily="49" charset="-128"/>
                    <a:cs typeface="PMingLiU"/>
                  </a:endParaRPr>
                </a:p>
              </p:txBody>
            </p:sp>
            <p:sp>
              <p:nvSpPr>
                <p:cNvPr id="101" name="object 6">
                  <a:extLst>
                    <a:ext uri="{FF2B5EF4-FFF2-40B4-BE49-F238E27FC236}">
                      <a16:creationId xmlns:a16="http://schemas.microsoft.com/office/drawing/2014/main" id="{E860F061-1C80-4C83-879F-C8E1E62F5943}"/>
                    </a:ext>
                  </a:extLst>
                </p:cNvPr>
                <p:cNvSpPr/>
                <p:nvPr/>
              </p:nvSpPr>
              <p:spPr>
                <a:xfrm>
                  <a:off x="4501696" y="2254274"/>
                  <a:ext cx="590378" cy="601693"/>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生年月日</a:t>
                  </a:r>
                  <a:endParaRPr lang="ja-JP" altLang="en-US" sz="900" dirty="0">
                    <a:latin typeface="ＭＳ ゴシック" panose="020B0609070205080204" pitchFamily="49" charset="-128"/>
                    <a:ea typeface="ＭＳ ゴシック" panose="020B0609070205080204" pitchFamily="49" charset="-128"/>
                    <a:cs typeface="PMingLiU"/>
                  </a:endParaRPr>
                </a:p>
              </p:txBody>
            </p:sp>
            <p:grpSp>
              <p:nvGrpSpPr>
                <p:cNvPr id="117" name="グループ化 116"/>
                <p:cNvGrpSpPr/>
                <p:nvPr/>
              </p:nvGrpSpPr>
              <p:grpSpPr>
                <a:xfrm>
                  <a:off x="328611" y="1493197"/>
                  <a:ext cx="6912609" cy="2355114"/>
                  <a:chOff x="323989" y="1619986"/>
                  <a:chExt cx="6912609" cy="2355114"/>
                </a:xfrm>
              </p:grpSpPr>
              <p:sp>
                <p:nvSpPr>
                  <p:cNvPr id="120" name="object 6"/>
                  <p:cNvSpPr/>
                  <p:nvPr/>
                </p:nvSpPr>
                <p:spPr>
                  <a:xfrm>
                    <a:off x="539750" y="3708500"/>
                    <a:ext cx="6686376" cy="258422"/>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noFill/>
                </p:spPr>
                <p:txBody>
                  <a:bodyPr wrap="square" lIns="0" tIns="0" rIns="0" bIns="0" rtlCol="0" anchor="ctr"/>
                  <a:lstStyle/>
                  <a:p>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　□ 本申請書の提出を事業主へ委任します。（委任する場合は☑）</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28" name="object 6"/>
                  <p:cNvSpPr/>
                  <p:nvPr/>
                </p:nvSpPr>
                <p:spPr>
                  <a:xfrm>
                    <a:off x="539509" y="3347972"/>
                    <a:ext cx="814950" cy="360527"/>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latin typeface="ＭＳ ゴシック" panose="020B0609070205080204" pitchFamily="49" charset="-128"/>
                        <a:ea typeface="ＭＳ ゴシック" panose="020B0609070205080204" pitchFamily="49" charset="-128"/>
                        <a:cs typeface="PMingLiU"/>
                      </a:rPr>
                      <a:t>電話番号</a:t>
                    </a:r>
                    <a:endParaRPr lang="en-US" altLang="ja-JP" sz="900" dirty="0">
                      <a:latin typeface="ＭＳ ゴシック" panose="020B0609070205080204" pitchFamily="49" charset="-128"/>
                      <a:ea typeface="ＭＳ ゴシック" panose="020B0609070205080204" pitchFamily="49" charset="-128"/>
                      <a:cs typeface="PMingLiU"/>
                    </a:endParaRPr>
                  </a:p>
                  <a:p>
                    <a:pPr algn="ctr"/>
                    <a:r>
                      <a:rPr lang="ja-JP" altLang="en-US" sz="700" dirty="0">
                        <a:latin typeface="ＭＳ ゴシック" panose="020B0609070205080204" pitchFamily="49" charset="-128"/>
                        <a:ea typeface="ＭＳ ゴシック" panose="020B0609070205080204" pitchFamily="49" charset="-128"/>
                        <a:cs typeface="PMingLiU"/>
                      </a:rPr>
                      <a:t>（日中の連絡先）</a:t>
                    </a:r>
                  </a:p>
                </p:txBody>
              </p:sp>
              <p:sp>
                <p:nvSpPr>
                  <p:cNvPr id="130" name="object 6"/>
                  <p:cNvSpPr/>
                  <p:nvPr/>
                </p:nvSpPr>
                <p:spPr>
                  <a:xfrm>
                    <a:off x="544053" y="2988132"/>
                    <a:ext cx="810405" cy="359841"/>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住所</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37" name="object 6"/>
                  <p:cNvSpPr/>
                  <p:nvPr/>
                </p:nvSpPr>
                <p:spPr>
                  <a:xfrm>
                    <a:off x="544966" y="2372915"/>
                    <a:ext cx="810405" cy="615077"/>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氏</a:t>
                    </a:r>
                    <a:r>
                      <a:rPr lang="ja-JP" altLang="en-US" sz="900" spc="-225" dirty="0">
                        <a:solidFill>
                          <a:srgbClr val="231F20"/>
                        </a:solidFill>
                        <a:latin typeface="ＭＳ ゴシック" panose="020B0609070205080204" pitchFamily="49" charset="-128"/>
                        <a:ea typeface="ＭＳ ゴシック" panose="020B0609070205080204" pitchFamily="49" charset="-128"/>
                        <a:cs typeface="PMingLiU"/>
                      </a:rPr>
                      <a:t>名</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39" name="object 6"/>
                  <p:cNvSpPr/>
                  <p:nvPr/>
                </p:nvSpPr>
                <p:spPr>
                  <a:xfrm>
                    <a:off x="544966" y="1632197"/>
                    <a:ext cx="810405" cy="743795"/>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lnSpc>
                        <a:spcPct val="100000"/>
                      </a:lnSpc>
                    </a:pP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被保険者</a:t>
                    </a:r>
                    <a:r>
                      <a:rPr lang="ja-JP" altLang="en-US" sz="900" spc="-10" dirty="0">
                        <a:solidFill>
                          <a:srgbClr val="231F20"/>
                        </a:solidFill>
                        <a:latin typeface="ＭＳ ゴシック" panose="020B0609070205080204" pitchFamily="49" charset="-128"/>
                        <a:ea typeface="ＭＳ ゴシック" panose="020B0609070205080204" pitchFamily="49" charset="-128"/>
                        <a:cs typeface="PMingLiU"/>
                      </a:rPr>
                      <a:t>等</a:t>
                    </a:r>
                    <a:endParaRPr lang="en-US" altLang="ja-JP" sz="900" spc="-10" dirty="0">
                      <a:solidFill>
                        <a:srgbClr val="231F20"/>
                      </a:solidFill>
                      <a:latin typeface="ＭＳ ゴシック" panose="020B0609070205080204" pitchFamily="49" charset="-128"/>
                      <a:ea typeface="ＭＳ ゴシック" panose="020B0609070205080204" pitchFamily="49" charset="-128"/>
                      <a:cs typeface="PMingLiU"/>
                    </a:endParaRPr>
                  </a:p>
                  <a:p>
                    <a:pPr algn="ctr">
                      <a:lnSpc>
                        <a:spcPct val="100000"/>
                      </a:lnSpc>
                    </a:pPr>
                    <a:r>
                      <a:rPr lang="ja-JP" altLang="en-US" sz="900" spc="-10" dirty="0">
                        <a:solidFill>
                          <a:srgbClr val="231F20"/>
                        </a:solidFill>
                        <a:latin typeface="ＭＳ ゴシック" panose="020B0609070205080204" pitchFamily="49" charset="-128"/>
                        <a:ea typeface="ＭＳ ゴシック" panose="020B0609070205080204" pitchFamily="49" charset="-128"/>
                        <a:cs typeface="PMingLiU"/>
                      </a:rPr>
                      <a:t>記号・番号</a:t>
                    </a:r>
                    <a:endParaRPr lang="ja-JP" altLang="en-US" sz="900" dirty="0">
                      <a:latin typeface="ＭＳ ゴシック" panose="020B0609070205080204" pitchFamily="49" charset="-128"/>
                      <a:ea typeface="ＭＳ ゴシック" panose="020B0609070205080204" pitchFamily="49" charset="-128"/>
                      <a:cs typeface="PMingLiU"/>
                    </a:endParaRPr>
                  </a:p>
                  <a:p>
                    <a:pPr algn="ctr">
                      <a:lnSpc>
                        <a:spcPct val="100000"/>
                      </a:lnSpc>
                      <a:spcBef>
                        <a:spcPts val="240"/>
                      </a:spcBef>
                    </a:pPr>
                    <a:r>
                      <a:rPr lang="ja-JP" altLang="en-US" sz="700" spc="35" dirty="0">
                        <a:solidFill>
                          <a:srgbClr val="231F20"/>
                        </a:solidFill>
                        <a:latin typeface="ＭＳ ゴシック" panose="020B0609070205080204" pitchFamily="49" charset="-128"/>
                        <a:ea typeface="ＭＳ ゴシック" panose="020B0609070205080204" pitchFamily="49" charset="-128"/>
                        <a:cs typeface="Meiryo UI"/>
                      </a:rPr>
                      <a:t>（左</a:t>
                    </a:r>
                    <a:r>
                      <a:rPr lang="ja-JP" altLang="en-US" sz="700" spc="35" dirty="0" err="1">
                        <a:solidFill>
                          <a:srgbClr val="231F20"/>
                        </a:solidFill>
                        <a:latin typeface="ＭＳ ゴシック" panose="020B0609070205080204" pitchFamily="49" charset="-128"/>
                        <a:ea typeface="ＭＳ ゴシック" panose="020B0609070205080204" pitchFamily="49" charset="-128"/>
                        <a:cs typeface="Meiryo UI"/>
                      </a:rPr>
                      <a:t>づめ</a:t>
                    </a:r>
                    <a:r>
                      <a:rPr lang="ja-JP" altLang="en-US" sz="700" spc="35" dirty="0">
                        <a:solidFill>
                          <a:srgbClr val="231F20"/>
                        </a:solidFill>
                        <a:latin typeface="ＭＳ ゴシック" panose="020B0609070205080204" pitchFamily="49" charset="-128"/>
                        <a:ea typeface="ＭＳ ゴシック" panose="020B0609070205080204" pitchFamily="49" charset="-128"/>
                        <a:cs typeface="Meiryo UI"/>
                      </a:rPr>
                      <a:t>）</a:t>
                    </a:r>
                    <a:endParaRPr lang="ja-JP" altLang="en-US" sz="700" dirty="0">
                      <a:latin typeface="ＭＳ ゴシック" panose="020B0609070205080204" pitchFamily="49" charset="-128"/>
                      <a:ea typeface="ＭＳ ゴシック" panose="020B0609070205080204" pitchFamily="49" charset="-128"/>
                      <a:cs typeface="Meiryo UI"/>
                    </a:endParaRPr>
                  </a:p>
                </p:txBody>
              </p:sp>
              <p:sp>
                <p:nvSpPr>
                  <p:cNvPr id="147" name="object 5"/>
                  <p:cNvSpPr/>
                  <p:nvPr/>
                </p:nvSpPr>
                <p:spPr>
                  <a:xfrm>
                    <a:off x="1331975" y="1619986"/>
                    <a:ext cx="1073501" cy="216536"/>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180000" tIns="0" rIns="0" bIns="0" rtlCol="0" anchor="ctr" anchorCtr="0"/>
                  <a:lstStyle/>
                  <a:p>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記号</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48" name="object 17"/>
                  <p:cNvSpPr/>
                  <p:nvPr/>
                </p:nvSpPr>
                <p:spPr>
                  <a:xfrm>
                    <a:off x="323989" y="1619998"/>
                    <a:ext cx="231245" cy="2355101"/>
                  </a:xfrm>
                  <a:custGeom>
                    <a:avLst/>
                    <a:gdLst/>
                    <a:ahLst/>
                    <a:cxnLst/>
                    <a:rect l="l" t="t" r="r" b="b"/>
                    <a:pathLst>
                      <a:path w="216534" h="2088514">
                        <a:moveTo>
                          <a:pt x="216001" y="0"/>
                        </a:moveTo>
                        <a:lnTo>
                          <a:pt x="36004" y="0"/>
                        </a:lnTo>
                        <a:lnTo>
                          <a:pt x="22025" y="2839"/>
                        </a:lnTo>
                        <a:lnTo>
                          <a:pt x="10577" y="10571"/>
                        </a:lnTo>
                        <a:lnTo>
                          <a:pt x="2841" y="22015"/>
                        </a:lnTo>
                        <a:lnTo>
                          <a:pt x="0" y="35991"/>
                        </a:lnTo>
                        <a:lnTo>
                          <a:pt x="0" y="2052002"/>
                        </a:lnTo>
                        <a:lnTo>
                          <a:pt x="2841" y="2065979"/>
                        </a:lnTo>
                        <a:lnTo>
                          <a:pt x="10577" y="2077423"/>
                        </a:lnTo>
                        <a:lnTo>
                          <a:pt x="22025" y="2085154"/>
                        </a:lnTo>
                        <a:lnTo>
                          <a:pt x="36004" y="2087994"/>
                        </a:lnTo>
                        <a:lnTo>
                          <a:pt x="216001" y="2087994"/>
                        </a:lnTo>
                        <a:lnTo>
                          <a:pt x="216001" y="0"/>
                        </a:lnTo>
                        <a:close/>
                      </a:path>
                    </a:pathLst>
                  </a:custGeom>
                  <a:solidFill>
                    <a:srgbClr val="6D6E71"/>
                  </a:solidFill>
                </p:spPr>
                <p:txBody>
                  <a:bodyPr vert="eaVert" wrap="square" lIns="0" tIns="72000" rIns="0" bIns="0" rtlCol="0" anchor="ctr" anchorCtr="0"/>
                  <a:lstStyle/>
                  <a:p>
                    <a:r>
                      <a:rPr lang="ja-JP" altLang="en-US" sz="1000" b="1" dirty="0">
                        <a:solidFill>
                          <a:schemeClr val="bg1"/>
                        </a:solidFill>
                      </a:rPr>
                      <a:t>被保険者情報</a:t>
                    </a:r>
                  </a:p>
                </p:txBody>
              </p:sp>
              <p:sp>
                <p:nvSpPr>
                  <p:cNvPr id="149" name="object 22"/>
                  <p:cNvSpPr/>
                  <p:nvPr/>
                </p:nvSpPr>
                <p:spPr>
                  <a:xfrm>
                    <a:off x="539991" y="237599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50" name="object 23"/>
                  <p:cNvSpPr/>
                  <p:nvPr/>
                </p:nvSpPr>
                <p:spPr>
                  <a:xfrm>
                    <a:off x="539991" y="298799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51" name="object 25"/>
                  <p:cNvSpPr/>
                  <p:nvPr/>
                </p:nvSpPr>
                <p:spPr>
                  <a:xfrm flipV="1">
                    <a:off x="1332001" y="2510270"/>
                    <a:ext cx="3069026" cy="45719"/>
                  </a:xfrm>
                  <a:custGeom>
                    <a:avLst/>
                    <a:gdLst/>
                    <a:ahLst/>
                    <a:cxnLst/>
                    <a:rect l="l" t="t" r="r" b="b"/>
                    <a:pathLst>
                      <a:path w="3221990">
                        <a:moveTo>
                          <a:pt x="0" y="0"/>
                        </a:moveTo>
                        <a:lnTo>
                          <a:pt x="3221964" y="0"/>
                        </a:lnTo>
                      </a:path>
                    </a:pathLst>
                  </a:custGeom>
                  <a:ln w="5397">
                    <a:solidFill>
                      <a:srgbClr val="231F20"/>
                    </a:solidFill>
                    <a:prstDash val="dash"/>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53" name="object 66"/>
                  <p:cNvSpPr txBox="1"/>
                  <p:nvPr/>
                </p:nvSpPr>
                <p:spPr>
                  <a:xfrm>
                    <a:off x="1311732" y="2413101"/>
                    <a:ext cx="666318" cy="107722"/>
                  </a:xfrm>
                  <a:prstGeom prst="rect">
                    <a:avLst/>
                  </a:prstGeom>
                </p:spPr>
                <p:txBody>
                  <a:bodyPr vert="horz" wrap="square" lIns="0" tIns="0" rIns="0" bIns="0" rtlCol="0">
                    <a:spAutoFit/>
                  </a:bodyPr>
                  <a:lstStyle/>
                  <a:p>
                    <a:pPr marL="12700">
                      <a:lnSpc>
                        <a:spcPct val="100000"/>
                      </a:lnSpc>
                    </a:pPr>
                    <a:r>
                      <a:rPr sz="700" spc="-50" dirty="0">
                        <a:solidFill>
                          <a:srgbClr val="231F20"/>
                        </a:solidFill>
                        <a:latin typeface="ＭＳ ゴシック" panose="020B0609070205080204" pitchFamily="49" charset="-128"/>
                        <a:ea typeface="ＭＳ ゴシック" panose="020B0609070205080204" pitchFamily="49" charset="-128"/>
                        <a:cs typeface="Meiryo UI"/>
                      </a:rPr>
                      <a:t>（</a:t>
                    </a:r>
                    <a:r>
                      <a:rPr sz="700" spc="120" dirty="0">
                        <a:solidFill>
                          <a:srgbClr val="231F20"/>
                        </a:solidFill>
                        <a:latin typeface="ＭＳ ゴシック" panose="020B0609070205080204" pitchFamily="49" charset="-128"/>
                        <a:ea typeface="ＭＳ ゴシック" panose="020B0609070205080204" pitchFamily="49" charset="-128"/>
                        <a:cs typeface="Meiryo UI"/>
                      </a:rPr>
                      <a:t>フ</a:t>
                    </a:r>
                    <a:r>
                      <a:rPr sz="700" spc="65" dirty="0">
                        <a:solidFill>
                          <a:srgbClr val="231F20"/>
                        </a:solidFill>
                        <a:latin typeface="ＭＳ ゴシック" panose="020B0609070205080204" pitchFamily="49" charset="-128"/>
                        <a:ea typeface="ＭＳ ゴシック" panose="020B0609070205080204" pitchFamily="49" charset="-128"/>
                        <a:cs typeface="Meiryo UI"/>
                      </a:rPr>
                      <a:t>リ</a:t>
                    </a:r>
                    <a:r>
                      <a:rPr sz="700" spc="215" dirty="0">
                        <a:solidFill>
                          <a:srgbClr val="231F20"/>
                        </a:solidFill>
                        <a:latin typeface="ＭＳ ゴシック" panose="020B0609070205080204" pitchFamily="49" charset="-128"/>
                        <a:ea typeface="ＭＳ ゴシック" panose="020B0609070205080204" pitchFamily="49" charset="-128"/>
                        <a:cs typeface="Meiryo UI"/>
                      </a:rPr>
                      <a:t>ガ</a:t>
                    </a:r>
                    <a:r>
                      <a:rPr sz="700" spc="100" dirty="0">
                        <a:solidFill>
                          <a:srgbClr val="231F20"/>
                        </a:solidFill>
                        <a:latin typeface="ＭＳ ゴシック" panose="020B0609070205080204" pitchFamily="49" charset="-128"/>
                        <a:ea typeface="ＭＳ ゴシック" panose="020B0609070205080204" pitchFamily="49" charset="-128"/>
                        <a:cs typeface="Meiryo UI"/>
                      </a:rPr>
                      <a:t>ナ</a:t>
                    </a:r>
                    <a:r>
                      <a:rPr sz="700" dirty="0">
                        <a:solidFill>
                          <a:srgbClr val="231F20"/>
                        </a:solidFill>
                        <a:latin typeface="ＭＳ ゴシック" panose="020B0609070205080204" pitchFamily="49" charset="-128"/>
                        <a:ea typeface="ＭＳ ゴシック" panose="020B0609070205080204" pitchFamily="49" charset="-128"/>
                        <a:cs typeface="Meiryo UI"/>
                      </a:rPr>
                      <a:t>）</a:t>
                    </a:r>
                    <a:endParaRPr sz="700" dirty="0">
                      <a:latin typeface="ＭＳ ゴシック" panose="020B0609070205080204" pitchFamily="49" charset="-128"/>
                      <a:ea typeface="ＭＳ ゴシック" panose="020B0609070205080204" pitchFamily="49" charset="-128"/>
                      <a:cs typeface="Meiryo UI"/>
                    </a:endParaRPr>
                  </a:p>
                </p:txBody>
              </p:sp>
              <p:sp>
                <p:nvSpPr>
                  <p:cNvPr id="156" name="object 131"/>
                  <p:cNvSpPr txBox="1"/>
                  <p:nvPr/>
                </p:nvSpPr>
                <p:spPr>
                  <a:xfrm>
                    <a:off x="1399551" y="3460254"/>
                    <a:ext cx="2134269" cy="123111"/>
                  </a:xfrm>
                  <a:prstGeom prst="rect">
                    <a:avLst/>
                  </a:prstGeom>
                </p:spPr>
                <p:txBody>
                  <a:bodyPr vert="horz" wrap="square" lIns="0" tIns="0" rIns="0" bIns="0" rtlCol="0">
                    <a:spAutoFit/>
                  </a:bodyPr>
                  <a:lstStyle/>
                  <a:p>
                    <a:pPr marL="12700"/>
                    <a:r>
                      <a:rPr lang="en-US" altLang="ja-JP" sz="800" dirty="0">
                        <a:solidFill>
                          <a:srgbClr val="231F20"/>
                        </a:solidFill>
                        <a:latin typeface="Meiryo UI"/>
                        <a:cs typeface="Meiryo UI"/>
                      </a:rPr>
                      <a:t>TEL</a:t>
                    </a:r>
                    <a:r>
                      <a:rPr lang="ja-JP" altLang="en-US" sz="800" dirty="0">
                        <a:solidFill>
                          <a:srgbClr val="231F20"/>
                        </a:solidFill>
                        <a:latin typeface="Meiryo UI"/>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sp>
                <p:nvSpPr>
                  <p:cNvPr id="157" name="object 133"/>
                  <p:cNvSpPr txBox="1"/>
                  <p:nvPr/>
                </p:nvSpPr>
                <p:spPr>
                  <a:xfrm>
                    <a:off x="1363983" y="3015062"/>
                    <a:ext cx="2134269" cy="123111"/>
                  </a:xfrm>
                  <a:prstGeom prst="rect">
                    <a:avLst/>
                  </a:prstGeom>
                </p:spPr>
                <p:txBody>
                  <a:bodyPr vert="horz" wrap="square" lIns="0" tIns="0" rIns="0" bIns="0" rtlCol="0">
                    <a:spAutoFit/>
                  </a:bodyPr>
                  <a:lstStyle/>
                  <a:p>
                    <a:pPr marL="12700"/>
                    <a:r>
                      <a:rPr sz="800" spc="-75" dirty="0">
                        <a:solidFill>
                          <a:srgbClr val="231F20"/>
                        </a:solidFill>
                        <a:latin typeface="ＭＳ ゴシック" panose="020B0609070205080204" pitchFamily="49" charset="-128"/>
                        <a:ea typeface="ＭＳ ゴシック" panose="020B0609070205080204" pitchFamily="49" charset="-128"/>
                        <a:cs typeface="Meiryo UI"/>
                      </a:rPr>
                      <a:t>（</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62" name="object 141"/>
                  <p:cNvSpPr/>
                  <p:nvPr/>
                </p:nvSpPr>
                <p:spPr>
                  <a:xfrm>
                    <a:off x="1331975" y="3347973"/>
                    <a:ext cx="2250440" cy="362585"/>
                  </a:xfrm>
                  <a:custGeom>
                    <a:avLst/>
                    <a:gdLst/>
                    <a:ahLst/>
                    <a:cxnLst/>
                    <a:rect l="l" t="t" r="r" b="b"/>
                    <a:pathLst>
                      <a:path w="2250440" h="362585">
                        <a:moveTo>
                          <a:pt x="0" y="0"/>
                        </a:moveTo>
                        <a:lnTo>
                          <a:pt x="2250008" y="0"/>
                        </a:lnTo>
                        <a:lnTo>
                          <a:pt x="2250008" y="362534"/>
                        </a:lnTo>
                      </a:path>
                    </a:pathLst>
                  </a:custGeom>
                  <a:ln w="5397">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63" name="object 142"/>
                  <p:cNvSpPr/>
                  <p:nvPr/>
                </p:nvSpPr>
                <p:spPr>
                  <a:xfrm>
                    <a:off x="4373981" y="3046742"/>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都</a:t>
                    </a:r>
                    <a:endParaRPr sz="700" dirty="0">
                      <a:latin typeface="ＭＳ ゴシック" panose="020B0609070205080204" pitchFamily="49" charset="-128"/>
                      <a:ea typeface="ＭＳ ゴシック" panose="020B0609070205080204" pitchFamily="49" charset="-128"/>
                    </a:endParaRPr>
                  </a:p>
                </p:txBody>
              </p:sp>
              <p:sp>
                <p:nvSpPr>
                  <p:cNvPr id="165" name="object 143"/>
                  <p:cNvSpPr/>
                  <p:nvPr/>
                </p:nvSpPr>
                <p:spPr>
                  <a:xfrm>
                    <a:off x="4535982" y="3046742"/>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道</a:t>
                    </a:r>
                    <a:endParaRPr sz="700" dirty="0">
                      <a:latin typeface="ＭＳ ゴシック" panose="020B0609070205080204" pitchFamily="49" charset="-128"/>
                      <a:ea typeface="ＭＳ ゴシック" panose="020B0609070205080204" pitchFamily="49" charset="-128"/>
                    </a:endParaRPr>
                  </a:p>
                </p:txBody>
              </p:sp>
              <p:sp>
                <p:nvSpPr>
                  <p:cNvPr id="166" name="object 144"/>
                  <p:cNvSpPr/>
                  <p:nvPr/>
                </p:nvSpPr>
                <p:spPr>
                  <a:xfrm>
                    <a:off x="4373981" y="3208743"/>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府</a:t>
                    </a:r>
                    <a:endParaRPr sz="700" dirty="0">
                      <a:latin typeface="ＭＳ ゴシック" panose="020B0609070205080204" pitchFamily="49" charset="-128"/>
                      <a:ea typeface="ＭＳ ゴシック" panose="020B0609070205080204" pitchFamily="49" charset="-128"/>
                    </a:endParaRPr>
                  </a:p>
                </p:txBody>
              </p:sp>
              <p:sp>
                <p:nvSpPr>
                  <p:cNvPr id="167" name="object 145"/>
                  <p:cNvSpPr/>
                  <p:nvPr/>
                </p:nvSpPr>
                <p:spPr>
                  <a:xfrm>
                    <a:off x="4535982" y="3208743"/>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県</a:t>
                    </a:r>
                    <a:endParaRPr sz="700" dirty="0">
                      <a:latin typeface="ＭＳ ゴシック" panose="020B0609070205080204" pitchFamily="49" charset="-128"/>
                      <a:ea typeface="ＭＳ ゴシック" panose="020B0609070205080204" pitchFamily="49" charset="-128"/>
                    </a:endParaRPr>
                  </a:p>
                </p:txBody>
              </p:sp>
              <p:pic>
                <p:nvPicPr>
                  <p:cNvPr id="1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9108" y="1935549"/>
                    <a:ext cx="905268" cy="322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2688" y="2551973"/>
                    <a:ext cx="1314607" cy="314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33413" y="1941522"/>
                    <a:ext cx="1542893" cy="3070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3" name="object 5"/>
                  <p:cNvSpPr/>
                  <p:nvPr/>
                </p:nvSpPr>
                <p:spPr>
                  <a:xfrm>
                    <a:off x="2363357" y="1632198"/>
                    <a:ext cx="2126906" cy="204324"/>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180000" tIns="0" rIns="0" bIns="0" rtlCol="0" anchor="ctr" anchorCtr="0"/>
                  <a:lstStyle/>
                  <a:p>
                    <a:pPr marL="12700">
                      <a:lnSpc>
                        <a:spcPct val="100000"/>
                      </a:lnSpc>
                    </a:pP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番号</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76" name="object 18"/>
                  <p:cNvSpPr/>
                  <p:nvPr/>
                </p:nvSpPr>
                <p:spPr>
                  <a:xfrm>
                    <a:off x="323989" y="1619986"/>
                    <a:ext cx="6912609" cy="2355114"/>
                  </a:xfrm>
                  <a:custGeom>
                    <a:avLst/>
                    <a:gdLst/>
                    <a:ahLst/>
                    <a:cxnLst/>
                    <a:rect l="l" t="t" r="r" b="b"/>
                    <a:pathLst>
                      <a:path w="6912609" h="2088514">
                        <a:moveTo>
                          <a:pt x="6912000" y="2052002"/>
                        </a:moveTo>
                        <a:lnTo>
                          <a:pt x="6909160" y="2065979"/>
                        </a:lnTo>
                        <a:lnTo>
                          <a:pt x="6901427" y="2077423"/>
                        </a:lnTo>
                        <a:lnTo>
                          <a:pt x="6889979" y="2085154"/>
                        </a:lnTo>
                        <a:lnTo>
                          <a:pt x="6875995" y="2087994"/>
                        </a:lnTo>
                        <a:lnTo>
                          <a:pt x="36004" y="2087994"/>
                        </a:lnTo>
                        <a:lnTo>
                          <a:pt x="22020" y="2085154"/>
                        </a:lnTo>
                        <a:lnTo>
                          <a:pt x="10572" y="2077423"/>
                        </a:lnTo>
                        <a:lnTo>
                          <a:pt x="2839" y="2065979"/>
                        </a:lnTo>
                        <a:lnTo>
                          <a:pt x="0" y="2052002"/>
                        </a:lnTo>
                        <a:lnTo>
                          <a:pt x="0" y="36004"/>
                        </a:lnTo>
                        <a:lnTo>
                          <a:pt x="2839" y="22025"/>
                        </a:lnTo>
                        <a:lnTo>
                          <a:pt x="10572" y="10577"/>
                        </a:lnTo>
                        <a:lnTo>
                          <a:pt x="22020" y="2841"/>
                        </a:lnTo>
                        <a:lnTo>
                          <a:pt x="36004" y="0"/>
                        </a:lnTo>
                        <a:lnTo>
                          <a:pt x="6875995" y="0"/>
                        </a:lnTo>
                        <a:lnTo>
                          <a:pt x="6889979" y="2841"/>
                        </a:lnTo>
                        <a:lnTo>
                          <a:pt x="6901427" y="10577"/>
                        </a:lnTo>
                        <a:lnTo>
                          <a:pt x="6909160" y="22025"/>
                        </a:lnTo>
                        <a:lnTo>
                          <a:pt x="6912000" y="36004"/>
                        </a:lnTo>
                        <a:lnTo>
                          <a:pt x="6912000" y="2052002"/>
                        </a:lnTo>
                        <a:close/>
                      </a:path>
                    </a:pathLst>
                  </a:custGeom>
                  <a:ln w="28803">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79" name="object 23"/>
                  <p:cNvSpPr/>
                  <p:nvPr/>
                </p:nvSpPr>
                <p:spPr>
                  <a:xfrm>
                    <a:off x="539991" y="3717925"/>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grpSp>
            <p:sp>
              <p:nvSpPr>
                <p:cNvPr id="119" name="object 5">
                  <a:extLst>
                    <a:ext uri="{FF2B5EF4-FFF2-40B4-BE49-F238E27FC236}">
                      <a16:creationId xmlns:a16="http://schemas.microsoft.com/office/drawing/2014/main" id="{632AD263-206C-4437-91FA-8F91BC10699F}"/>
                    </a:ext>
                  </a:extLst>
                </p:cNvPr>
                <p:cNvSpPr/>
                <p:nvPr/>
              </p:nvSpPr>
              <p:spPr>
                <a:xfrm>
                  <a:off x="5998174" y="2269208"/>
                  <a:ext cx="1215180" cy="210430"/>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noFill/>
              </p:spPr>
              <p:txBody>
                <a:bodyPr wrap="square" lIns="72000" tIns="0" rIns="0" bIns="0" rtlCol="0" anchor="ctr" anchorCtr="0"/>
                <a:lstStyle/>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年　　　月　　　 日</a:t>
                  </a:r>
                  <a:endParaRPr lang="ja-JP" altLang="en-US" sz="800" dirty="0">
                    <a:latin typeface="ＭＳ ゴシック" panose="020B0609070205080204" pitchFamily="49" charset="-128"/>
                    <a:ea typeface="ＭＳ ゴシック" panose="020B0609070205080204" pitchFamily="49" charset="-128"/>
                    <a:cs typeface="Meiryo UI"/>
                  </a:endParaRPr>
                </a:p>
              </p:txBody>
            </p:sp>
          </p:grpSp>
          <p:sp>
            <p:nvSpPr>
              <p:cNvPr id="109" name="object 27">
                <a:extLst>
                  <a:ext uri="{FF2B5EF4-FFF2-40B4-BE49-F238E27FC236}">
                    <a16:creationId xmlns:a16="http://schemas.microsoft.com/office/drawing/2014/main" id="{6031449D-B547-44A4-B45E-2D68FD1A6FFD}"/>
                  </a:ext>
                </a:extLst>
              </p:cNvPr>
              <p:cNvSpPr/>
              <p:nvPr/>
            </p:nvSpPr>
            <p:spPr>
              <a:xfrm flipH="1">
                <a:off x="4449166" y="1495223"/>
                <a:ext cx="45719" cy="1358971"/>
              </a:xfrm>
              <a:custGeom>
                <a:avLst/>
                <a:gdLst/>
                <a:ahLst/>
                <a:cxnLst/>
                <a:rect l="l" t="t" r="r" b="b"/>
                <a:pathLst>
                  <a:path h="756285">
                    <a:moveTo>
                      <a:pt x="0" y="0"/>
                    </a:moveTo>
                    <a:lnTo>
                      <a:pt x="0" y="756005"/>
                    </a:lnTo>
                  </a:path>
                </a:pathLst>
              </a:custGeom>
              <a:ln w="16205">
                <a:solidFill>
                  <a:srgbClr val="231F20"/>
                </a:solidFill>
              </a:ln>
            </p:spPr>
            <p:txBody>
              <a:bodyPr wrap="square" lIns="0" tIns="0" rIns="0" bIns="0" rtlCol="0"/>
              <a:lstStyle/>
              <a:p>
                <a:endParaRPr dirty="0">
                  <a:latin typeface="ＭＳ ゴシック" panose="020B0609070205080204" pitchFamily="49" charset="-128"/>
                  <a:ea typeface="ＭＳ ゴシック" panose="020B0609070205080204" pitchFamily="49" charset="-128"/>
                </a:endParaRPr>
              </a:p>
            </p:txBody>
          </p:sp>
        </p:grpSp>
      </p:grpSp>
      <p:pic>
        <p:nvPicPr>
          <p:cNvPr id="105" name="Picture 7">
            <a:extLst>
              <a:ext uri="{FF2B5EF4-FFF2-40B4-BE49-F238E27FC236}">
                <a16:creationId xmlns:a16="http://schemas.microsoft.com/office/drawing/2014/main" id="{0646A0EE-3911-4C14-9289-E5CED3082B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3763" y="4532258"/>
            <a:ext cx="1314607" cy="314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6" name="object 5">
            <a:extLst>
              <a:ext uri="{FF2B5EF4-FFF2-40B4-BE49-F238E27FC236}">
                <a16:creationId xmlns:a16="http://schemas.microsoft.com/office/drawing/2014/main" id="{D70B0E60-7881-4703-9018-B40998759F88}"/>
              </a:ext>
            </a:extLst>
          </p:cNvPr>
          <p:cNvSpPr/>
          <p:nvPr/>
        </p:nvSpPr>
        <p:spPr>
          <a:xfrm>
            <a:off x="5996233" y="4386321"/>
            <a:ext cx="1215180" cy="210430"/>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noFill/>
        </p:spPr>
        <p:txBody>
          <a:bodyPr wrap="square" lIns="72000" tIns="0" rIns="0" bIns="0" rtlCol="0" anchor="ctr" anchorCtr="0"/>
          <a:lstStyle/>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年　　　月　　　 日</a:t>
            </a:r>
            <a:endParaRPr lang="ja-JP" altLang="en-US" sz="800" dirty="0">
              <a:latin typeface="ＭＳ ゴシック" panose="020B0609070205080204" pitchFamily="49" charset="-128"/>
              <a:ea typeface="ＭＳ ゴシック" panose="020B0609070205080204" pitchFamily="49" charset="-128"/>
              <a:cs typeface="Meiryo UI"/>
            </a:endParaRPr>
          </a:p>
        </p:txBody>
      </p:sp>
      <p:grpSp>
        <p:nvGrpSpPr>
          <p:cNvPr id="125" name="グループ化 124">
            <a:extLst>
              <a:ext uri="{FF2B5EF4-FFF2-40B4-BE49-F238E27FC236}">
                <a16:creationId xmlns:a16="http://schemas.microsoft.com/office/drawing/2014/main" id="{DE8C4C52-E285-4517-959F-07F083C03ADA}"/>
              </a:ext>
            </a:extLst>
          </p:cNvPr>
          <p:cNvGrpSpPr/>
          <p:nvPr/>
        </p:nvGrpSpPr>
        <p:grpSpPr>
          <a:xfrm>
            <a:off x="322325" y="7104327"/>
            <a:ext cx="6988118" cy="1667362"/>
            <a:chOff x="323990" y="7218908"/>
            <a:chExt cx="6988118" cy="1667362"/>
          </a:xfrm>
        </p:grpSpPr>
        <p:sp>
          <p:nvSpPr>
            <p:cNvPr id="127" name="object 6">
              <a:extLst>
                <a:ext uri="{FF2B5EF4-FFF2-40B4-BE49-F238E27FC236}">
                  <a16:creationId xmlns:a16="http://schemas.microsoft.com/office/drawing/2014/main" id="{D229AA13-7AE4-47C7-8ABD-F495C5AAAE45}"/>
                </a:ext>
              </a:extLst>
            </p:cNvPr>
            <p:cNvSpPr/>
            <p:nvPr/>
          </p:nvSpPr>
          <p:spPr>
            <a:xfrm>
              <a:off x="4210297" y="7877041"/>
              <a:ext cx="997391" cy="632967"/>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生年月日</a:t>
              </a:r>
              <a:endParaRPr lang="ja-JP" altLang="en-US" sz="900" dirty="0">
                <a:latin typeface="ＭＳ ゴシック" panose="020B0609070205080204" pitchFamily="49" charset="-128"/>
                <a:ea typeface="ＭＳ ゴシック" panose="020B0609070205080204" pitchFamily="49" charset="-128"/>
                <a:cs typeface="PMingLiU"/>
              </a:endParaRPr>
            </a:p>
          </p:txBody>
        </p:sp>
        <p:grpSp>
          <p:nvGrpSpPr>
            <p:cNvPr id="131" name="グループ化 130">
              <a:extLst>
                <a:ext uri="{FF2B5EF4-FFF2-40B4-BE49-F238E27FC236}">
                  <a16:creationId xmlns:a16="http://schemas.microsoft.com/office/drawing/2014/main" id="{65ADE45D-4925-4E86-8095-EAAB493309A0}"/>
                </a:ext>
              </a:extLst>
            </p:cNvPr>
            <p:cNvGrpSpPr/>
            <p:nvPr/>
          </p:nvGrpSpPr>
          <p:grpSpPr>
            <a:xfrm>
              <a:off x="323990" y="7218908"/>
              <a:ext cx="6988118" cy="1667362"/>
              <a:chOff x="323990" y="7218908"/>
              <a:chExt cx="6988118" cy="1667362"/>
            </a:xfrm>
          </p:grpSpPr>
          <p:grpSp>
            <p:nvGrpSpPr>
              <p:cNvPr id="132" name="グループ化 131">
                <a:extLst>
                  <a:ext uri="{FF2B5EF4-FFF2-40B4-BE49-F238E27FC236}">
                    <a16:creationId xmlns:a16="http://schemas.microsoft.com/office/drawing/2014/main" id="{D9E943D7-E3E4-4B05-8663-E7F7C939917D}"/>
                  </a:ext>
                </a:extLst>
              </p:cNvPr>
              <p:cNvGrpSpPr/>
              <p:nvPr/>
            </p:nvGrpSpPr>
            <p:grpSpPr>
              <a:xfrm>
                <a:off x="323990" y="7218908"/>
                <a:ext cx="6988118" cy="1642783"/>
                <a:chOff x="323990" y="7218908"/>
                <a:chExt cx="6988118" cy="1642783"/>
              </a:xfrm>
            </p:grpSpPr>
            <p:grpSp>
              <p:nvGrpSpPr>
                <p:cNvPr id="134" name="グループ化 133">
                  <a:extLst>
                    <a:ext uri="{FF2B5EF4-FFF2-40B4-BE49-F238E27FC236}">
                      <a16:creationId xmlns:a16="http://schemas.microsoft.com/office/drawing/2014/main" id="{888023B0-24B1-456E-9EFD-784916D59013}"/>
                    </a:ext>
                  </a:extLst>
                </p:cNvPr>
                <p:cNvGrpSpPr/>
                <p:nvPr/>
              </p:nvGrpSpPr>
              <p:grpSpPr>
                <a:xfrm>
                  <a:off x="323990" y="7218908"/>
                  <a:ext cx="6982652" cy="1642783"/>
                  <a:chOff x="323990" y="7575147"/>
                  <a:chExt cx="6982652" cy="1642783"/>
                </a:xfrm>
              </p:grpSpPr>
              <p:sp>
                <p:nvSpPr>
                  <p:cNvPr id="145" name="object 6">
                    <a:extLst>
                      <a:ext uri="{FF2B5EF4-FFF2-40B4-BE49-F238E27FC236}">
                        <a16:creationId xmlns:a16="http://schemas.microsoft.com/office/drawing/2014/main" id="{F9AA23EB-C767-413F-8502-41C5B7D5295E}"/>
                      </a:ext>
                    </a:extLst>
                  </p:cNvPr>
                  <p:cNvSpPr/>
                  <p:nvPr/>
                </p:nvSpPr>
                <p:spPr>
                  <a:xfrm>
                    <a:off x="524980" y="8227887"/>
                    <a:ext cx="815025" cy="662101"/>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nchorCtr="0"/>
                  <a:lstStyle/>
                  <a:p>
                    <a:pPr marL="12700" algn="ctr"/>
                    <a:r>
                      <a:rPr lang="ja-JP" altLang="en-US" sz="900" dirty="0">
                        <a:solidFill>
                          <a:prstClr val="black"/>
                        </a:solidFill>
                        <a:latin typeface="ＭＳ ゴシック" panose="020B0609070205080204" pitchFamily="49" charset="-128"/>
                        <a:ea typeface="ＭＳ ゴシック" panose="020B0609070205080204" pitchFamily="49" charset="-128"/>
                        <a:cs typeface="PMingLiU"/>
                      </a:rPr>
                      <a:t>住所</a:t>
                    </a:r>
                    <a:endParaRPr lang="en-US" altLang="ja-JP" sz="900" dirty="0">
                      <a:solidFill>
                        <a:prstClr val="black"/>
                      </a:solidFill>
                      <a:latin typeface="ＭＳ ゴシック" panose="020B0609070205080204" pitchFamily="49" charset="-128"/>
                      <a:ea typeface="ＭＳ ゴシック" panose="020B0609070205080204" pitchFamily="49" charset="-128"/>
                      <a:cs typeface="PMingLiU"/>
                    </a:endParaRPr>
                  </a:p>
                </p:txBody>
              </p:sp>
              <p:grpSp>
                <p:nvGrpSpPr>
                  <p:cNvPr id="152" name="グループ化 151">
                    <a:extLst>
                      <a:ext uri="{FF2B5EF4-FFF2-40B4-BE49-F238E27FC236}">
                        <a16:creationId xmlns:a16="http://schemas.microsoft.com/office/drawing/2014/main" id="{86A71D3C-E5BE-4D01-83DF-E48B025B976A}"/>
                      </a:ext>
                    </a:extLst>
                  </p:cNvPr>
                  <p:cNvGrpSpPr/>
                  <p:nvPr/>
                </p:nvGrpSpPr>
                <p:grpSpPr>
                  <a:xfrm>
                    <a:off x="323990" y="7575147"/>
                    <a:ext cx="6912609" cy="1642783"/>
                    <a:chOff x="323990" y="2589093"/>
                    <a:chExt cx="6912609" cy="1642783"/>
                  </a:xfrm>
                </p:grpSpPr>
                <p:sp>
                  <p:nvSpPr>
                    <p:cNvPr id="178" name="object 6">
                      <a:extLst>
                        <a:ext uri="{FF2B5EF4-FFF2-40B4-BE49-F238E27FC236}">
                          <a16:creationId xmlns:a16="http://schemas.microsoft.com/office/drawing/2014/main" id="{F8822346-F3CF-4F43-A5A2-0F20E43DA390}"/>
                        </a:ext>
                      </a:extLst>
                    </p:cNvPr>
                    <p:cNvSpPr/>
                    <p:nvPr/>
                  </p:nvSpPr>
                  <p:spPr>
                    <a:xfrm>
                      <a:off x="521964" y="3895020"/>
                      <a:ext cx="818042" cy="336856"/>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nchorCtr="0"/>
                    <a:lstStyle/>
                    <a:p>
                      <a:pPr marL="185420"/>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電話番号</a:t>
                      </a:r>
                      <a:endParaRPr lang="ja-JP" altLang="en-US" sz="900" dirty="0">
                        <a:solidFill>
                          <a:prstClr val="black"/>
                        </a:solidFill>
                        <a:latin typeface="ＭＳ ゴシック" panose="020B0609070205080204" pitchFamily="49" charset="-128"/>
                        <a:ea typeface="ＭＳ ゴシック" panose="020B0609070205080204" pitchFamily="49" charset="-128"/>
                        <a:cs typeface="PMingLiU"/>
                      </a:endParaRPr>
                    </a:p>
                    <a:p>
                      <a:pPr marL="12700" algn="ctr">
                        <a:spcBef>
                          <a:spcPts val="130"/>
                        </a:spcBef>
                      </a:pPr>
                      <a:r>
                        <a:rPr lang="ja-JP" altLang="en-US" sz="700" spc="-15" dirty="0">
                          <a:solidFill>
                            <a:srgbClr val="231F20"/>
                          </a:solidFill>
                          <a:latin typeface="ＭＳ ゴシック" panose="020B0609070205080204" pitchFamily="49" charset="-128"/>
                          <a:ea typeface="ＭＳ ゴシック" panose="020B0609070205080204" pitchFamily="49" charset="-128"/>
                          <a:cs typeface="PMingLiU"/>
                        </a:rPr>
                        <a:t>（日中の連絡先）</a:t>
                      </a:r>
                      <a:endParaRPr sz="700" dirty="0">
                        <a:solidFill>
                          <a:prstClr val="black"/>
                        </a:solidFill>
                        <a:latin typeface="ＭＳ ゴシック" panose="020B0609070205080204" pitchFamily="49" charset="-128"/>
                        <a:ea typeface="ＭＳ ゴシック" panose="020B0609070205080204" pitchFamily="49" charset="-128"/>
                      </a:endParaRPr>
                    </a:p>
                  </p:txBody>
                </p:sp>
                <p:sp>
                  <p:nvSpPr>
                    <p:cNvPr id="180" name="object 6">
                      <a:extLst>
                        <a:ext uri="{FF2B5EF4-FFF2-40B4-BE49-F238E27FC236}">
                          <a16:creationId xmlns:a16="http://schemas.microsoft.com/office/drawing/2014/main" id="{2D1C642B-D62F-4CEF-B08A-819D7B39FE79}"/>
                        </a:ext>
                      </a:extLst>
                    </p:cNvPr>
                    <p:cNvSpPr/>
                    <p:nvPr/>
                  </p:nvSpPr>
                  <p:spPr>
                    <a:xfrm>
                      <a:off x="529842" y="2853143"/>
                      <a:ext cx="810163" cy="390563"/>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nchorCtr="0"/>
                    <a:lstStyle/>
                    <a:p>
                      <a:pPr marL="12700" algn="ctr"/>
                      <a:r>
                        <a:rPr lang="ja-JP" altLang="en-US" sz="900" dirty="0">
                          <a:solidFill>
                            <a:prstClr val="black"/>
                          </a:solidFill>
                          <a:latin typeface="ＭＳ ゴシック" panose="020B0609070205080204" pitchFamily="49" charset="-128"/>
                          <a:ea typeface="ＭＳ ゴシック" panose="020B0609070205080204" pitchFamily="49" charset="-128"/>
                          <a:cs typeface="PMingLiU"/>
                        </a:rPr>
                        <a:t>申請代行者の</a:t>
                      </a:r>
                      <a:endParaRPr lang="en-US" altLang="ja-JP" sz="900" dirty="0">
                        <a:solidFill>
                          <a:prstClr val="black"/>
                        </a:solidFill>
                        <a:latin typeface="ＭＳ ゴシック" panose="020B0609070205080204" pitchFamily="49" charset="-128"/>
                        <a:ea typeface="ＭＳ ゴシック" panose="020B0609070205080204" pitchFamily="49" charset="-128"/>
                        <a:cs typeface="PMingLiU"/>
                      </a:endParaRPr>
                    </a:p>
                    <a:p>
                      <a:pPr marL="12700" algn="ctr"/>
                      <a:r>
                        <a:rPr lang="ja-JP" altLang="en-US" sz="900" dirty="0">
                          <a:solidFill>
                            <a:prstClr val="black"/>
                          </a:solidFill>
                          <a:latin typeface="ＭＳ ゴシック" panose="020B0609070205080204" pitchFamily="49" charset="-128"/>
                          <a:ea typeface="ＭＳ ゴシック" panose="020B0609070205080204" pitchFamily="49" charset="-128"/>
                          <a:cs typeface="PMingLiU"/>
                        </a:rPr>
                        <a:t>氏名</a:t>
                      </a:r>
                    </a:p>
                  </p:txBody>
                </p:sp>
                <p:sp>
                  <p:nvSpPr>
                    <p:cNvPr id="181" name="object 9">
                      <a:extLst>
                        <a:ext uri="{FF2B5EF4-FFF2-40B4-BE49-F238E27FC236}">
                          <a16:creationId xmlns:a16="http://schemas.microsoft.com/office/drawing/2014/main" id="{D6F7B4B9-F5C5-40AE-AAAE-E5A8A3A6A9D2}"/>
                        </a:ext>
                      </a:extLst>
                    </p:cNvPr>
                    <p:cNvSpPr/>
                    <p:nvPr/>
                  </p:nvSpPr>
                  <p:spPr>
                    <a:xfrm>
                      <a:off x="4210298" y="2863870"/>
                      <a:ext cx="997390" cy="373291"/>
                    </a:xfrm>
                    <a:custGeom>
                      <a:avLst/>
                      <a:gdLst/>
                      <a:ahLst/>
                      <a:cxnLst/>
                      <a:rect l="l" t="t" r="r" b="b"/>
                      <a:pathLst>
                        <a:path w="792479" h="432435">
                          <a:moveTo>
                            <a:pt x="0" y="432003"/>
                          </a:moveTo>
                          <a:lnTo>
                            <a:pt x="791997" y="432003"/>
                          </a:lnTo>
                          <a:lnTo>
                            <a:pt x="791997" y="0"/>
                          </a:lnTo>
                          <a:lnTo>
                            <a:pt x="0" y="0"/>
                          </a:lnTo>
                          <a:lnTo>
                            <a:pt x="0" y="432003"/>
                          </a:lnTo>
                          <a:close/>
                        </a:path>
                      </a:pathLst>
                    </a:custGeom>
                    <a:solidFill>
                      <a:schemeClr val="bg1">
                        <a:lumMod val="75000"/>
                      </a:schemeClr>
                    </a:solidFill>
                  </p:spPr>
                  <p:txBody>
                    <a:bodyPr wrap="square" lIns="0" tIns="0" rIns="0" bIns="0" rtlCol="0" anchor="ctr" anchorCtr="0"/>
                    <a:lstStyle/>
                    <a:p>
                      <a:pPr marL="12700" algn="ctr"/>
                      <a:r>
                        <a:rPr lang="ja-JP" altLang="en-US" sz="900" dirty="0">
                          <a:solidFill>
                            <a:prstClr val="black"/>
                          </a:solidFill>
                          <a:latin typeface="ＭＳ ゴシック" panose="020B0609070205080204" pitchFamily="49" charset="-128"/>
                          <a:ea typeface="ＭＳ ゴシック" panose="020B0609070205080204" pitchFamily="49" charset="-128"/>
                          <a:cs typeface="PMingLiU"/>
                        </a:rPr>
                        <a:t>被保険者との関係</a:t>
                      </a:r>
                      <a:endParaRPr sz="900" dirty="0">
                        <a:solidFill>
                          <a:prstClr val="black"/>
                        </a:solidFill>
                      </a:endParaRPr>
                    </a:p>
                  </p:txBody>
                </p:sp>
                <p:sp>
                  <p:nvSpPr>
                    <p:cNvPr id="182" name="object 17">
                      <a:extLst>
                        <a:ext uri="{FF2B5EF4-FFF2-40B4-BE49-F238E27FC236}">
                          <a16:creationId xmlns:a16="http://schemas.microsoft.com/office/drawing/2014/main" id="{4A0A609A-FC1A-474A-9AA1-778F6A330C96}"/>
                        </a:ext>
                      </a:extLst>
                    </p:cNvPr>
                    <p:cNvSpPr/>
                    <p:nvPr/>
                  </p:nvSpPr>
                  <p:spPr>
                    <a:xfrm>
                      <a:off x="323991" y="2589093"/>
                      <a:ext cx="208124" cy="1642783"/>
                    </a:xfrm>
                    <a:custGeom>
                      <a:avLst/>
                      <a:gdLst/>
                      <a:ahLst/>
                      <a:cxnLst/>
                      <a:rect l="l" t="t" r="r" b="b"/>
                      <a:pathLst>
                        <a:path w="216534" h="2088514">
                          <a:moveTo>
                            <a:pt x="216001" y="0"/>
                          </a:moveTo>
                          <a:lnTo>
                            <a:pt x="36004" y="0"/>
                          </a:lnTo>
                          <a:lnTo>
                            <a:pt x="22025" y="2839"/>
                          </a:lnTo>
                          <a:lnTo>
                            <a:pt x="10577" y="10571"/>
                          </a:lnTo>
                          <a:lnTo>
                            <a:pt x="2841" y="22015"/>
                          </a:lnTo>
                          <a:lnTo>
                            <a:pt x="0" y="35991"/>
                          </a:lnTo>
                          <a:lnTo>
                            <a:pt x="0" y="2052002"/>
                          </a:lnTo>
                          <a:lnTo>
                            <a:pt x="2841" y="2065979"/>
                          </a:lnTo>
                          <a:lnTo>
                            <a:pt x="10577" y="2077423"/>
                          </a:lnTo>
                          <a:lnTo>
                            <a:pt x="22025" y="2085154"/>
                          </a:lnTo>
                          <a:lnTo>
                            <a:pt x="36004" y="2087994"/>
                          </a:lnTo>
                          <a:lnTo>
                            <a:pt x="216001" y="2087994"/>
                          </a:lnTo>
                          <a:lnTo>
                            <a:pt x="216001" y="0"/>
                          </a:lnTo>
                          <a:close/>
                        </a:path>
                      </a:pathLst>
                    </a:custGeom>
                    <a:solidFill>
                      <a:srgbClr val="6D6E71"/>
                    </a:solidFill>
                  </p:spPr>
                  <p:txBody>
                    <a:bodyPr vert="eaVert" wrap="square" lIns="0" tIns="0" rIns="0" bIns="0" rtlCol="0" anchor="ctr" anchorCtr="0"/>
                    <a:lstStyle/>
                    <a:p>
                      <a:pPr algn="ctr"/>
                      <a:r>
                        <a:rPr lang="zh-TW" altLang="en-US" sz="1000" b="1" dirty="0">
                          <a:solidFill>
                            <a:prstClr val="white"/>
                          </a:solidFill>
                          <a:latin typeface="ＭＳ ゴシック" panose="020B0609070205080204" pitchFamily="49" charset="-128"/>
                          <a:ea typeface="ＭＳ ゴシック" panose="020B0609070205080204" pitchFamily="49" charset="-128"/>
                          <a:cs typeface="Meiryo"/>
                        </a:rPr>
                        <a:t>申請代行者欄</a:t>
                      </a:r>
                    </a:p>
                  </p:txBody>
                </p:sp>
                <p:sp>
                  <p:nvSpPr>
                    <p:cNvPr id="183" name="object 18">
                      <a:extLst>
                        <a:ext uri="{FF2B5EF4-FFF2-40B4-BE49-F238E27FC236}">
                          <a16:creationId xmlns:a16="http://schemas.microsoft.com/office/drawing/2014/main" id="{1658E25C-67CB-4C4D-81D7-6B225CE8FE66}"/>
                        </a:ext>
                      </a:extLst>
                    </p:cNvPr>
                    <p:cNvSpPr/>
                    <p:nvPr/>
                  </p:nvSpPr>
                  <p:spPr>
                    <a:xfrm>
                      <a:off x="323990" y="2589093"/>
                      <a:ext cx="6912609" cy="1642783"/>
                    </a:xfrm>
                    <a:custGeom>
                      <a:avLst/>
                      <a:gdLst/>
                      <a:ahLst/>
                      <a:cxnLst/>
                      <a:rect l="l" t="t" r="r" b="b"/>
                      <a:pathLst>
                        <a:path w="6912609" h="2088514">
                          <a:moveTo>
                            <a:pt x="6912000" y="2052002"/>
                          </a:moveTo>
                          <a:lnTo>
                            <a:pt x="6909160" y="2065979"/>
                          </a:lnTo>
                          <a:lnTo>
                            <a:pt x="6901427" y="2077423"/>
                          </a:lnTo>
                          <a:lnTo>
                            <a:pt x="6889979" y="2085154"/>
                          </a:lnTo>
                          <a:lnTo>
                            <a:pt x="6875995" y="2087994"/>
                          </a:lnTo>
                          <a:lnTo>
                            <a:pt x="36004" y="2087994"/>
                          </a:lnTo>
                          <a:lnTo>
                            <a:pt x="22020" y="2085154"/>
                          </a:lnTo>
                          <a:lnTo>
                            <a:pt x="10572" y="2077423"/>
                          </a:lnTo>
                          <a:lnTo>
                            <a:pt x="2839" y="2065979"/>
                          </a:lnTo>
                          <a:lnTo>
                            <a:pt x="0" y="2052002"/>
                          </a:lnTo>
                          <a:lnTo>
                            <a:pt x="0" y="36004"/>
                          </a:lnTo>
                          <a:lnTo>
                            <a:pt x="2839" y="22025"/>
                          </a:lnTo>
                          <a:lnTo>
                            <a:pt x="10572" y="10577"/>
                          </a:lnTo>
                          <a:lnTo>
                            <a:pt x="22020" y="2841"/>
                          </a:lnTo>
                          <a:lnTo>
                            <a:pt x="36004" y="0"/>
                          </a:lnTo>
                          <a:lnTo>
                            <a:pt x="6875995" y="0"/>
                          </a:lnTo>
                          <a:lnTo>
                            <a:pt x="6889979" y="2841"/>
                          </a:lnTo>
                          <a:lnTo>
                            <a:pt x="6901427" y="10577"/>
                          </a:lnTo>
                          <a:lnTo>
                            <a:pt x="6909160" y="22025"/>
                          </a:lnTo>
                          <a:lnTo>
                            <a:pt x="6912000" y="36004"/>
                          </a:lnTo>
                          <a:lnTo>
                            <a:pt x="6912000" y="2052002"/>
                          </a:lnTo>
                          <a:close/>
                        </a:path>
                      </a:pathLst>
                    </a:custGeom>
                    <a:ln w="28803">
                      <a:solidFill>
                        <a:srgbClr val="231F20"/>
                      </a:solidFill>
                    </a:ln>
                  </p:spPr>
                  <p:txBody>
                    <a:bodyPr wrap="square" lIns="0" tIns="0" rIns="0" bIns="0" rtlCol="0"/>
                    <a:lstStyle/>
                    <a:p>
                      <a:endParaRPr>
                        <a:solidFill>
                          <a:prstClr val="black"/>
                        </a:solidFill>
                        <a:latin typeface="ＭＳ ゴシック" panose="020B0609070205080204" pitchFamily="49" charset="-128"/>
                        <a:ea typeface="ＭＳ ゴシック" panose="020B0609070205080204" pitchFamily="49" charset="-128"/>
                      </a:endParaRPr>
                    </a:p>
                  </p:txBody>
                </p:sp>
                <p:sp>
                  <p:nvSpPr>
                    <p:cNvPr id="184" name="object 23">
                      <a:extLst>
                        <a:ext uri="{FF2B5EF4-FFF2-40B4-BE49-F238E27FC236}">
                          <a16:creationId xmlns:a16="http://schemas.microsoft.com/office/drawing/2014/main" id="{98A807DC-7B9F-4D42-863D-B9F6B6558FC8}"/>
                        </a:ext>
                      </a:extLst>
                    </p:cNvPr>
                    <p:cNvSpPr/>
                    <p:nvPr/>
                  </p:nvSpPr>
                  <p:spPr>
                    <a:xfrm>
                      <a:off x="535373" y="3237164"/>
                      <a:ext cx="6689154" cy="72009"/>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solidFill>
                          <a:prstClr val="black"/>
                        </a:solidFill>
                        <a:latin typeface="ＭＳ ゴシック" panose="020B0609070205080204" pitchFamily="49" charset="-128"/>
                        <a:ea typeface="ＭＳ ゴシック" panose="020B0609070205080204" pitchFamily="49" charset="-128"/>
                      </a:endParaRPr>
                    </a:p>
                  </p:txBody>
                </p:sp>
                <p:sp>
                  <p:nvSpPr>
                    <p:cNvPr id="185" name="object 60">
                      <a:extLst>
                        <a:ext uri="{FF2B5EF4-FFF2-40B4-BE49-F238E27FC236}">
                          <a16:creationId xmlns:a16="http://schemas.microsoft.com/office/drawing/2014/main" id="{DAC2D077-FE41-40F7-BA76-1AD257D327BA}"/>
                        </a:ext>
                      </a:extLst>
                    </p:cNvPr>
                    <p:cNvSpPr txBox="1"/>
                    <p:nvPr/>
                  </p:nvSpPr>
                  <p:spPr>
                    <a:xfrm>
                      <a:off x="323991" y="2687556"/>
                      <a:ext cx="197974" cy="1002957"/>
                    </a:xfrm>
                    <a:prstGeom prst="rect">
                      <a:avLst/>
                    </a:prstGeom>
                  </p:spPr>
                  <p:txBody>
                    <a:bodyPr vert="eaVert" wrap="square" lIns="0" tIns="0" rIns="0" bIns="0" rtlCol="0" anchor="ctr" anchorCtr="0">
                      <a:noAutofit/>
                    </a:bodyPr>
                    <a:lstStyle/>
                    <a:p>
                      <a:pPr marL="12700">
                        <a:lnSpc>
                          <a:spcPct val="65000"/>
                        </a:lnSpc>
                      </a:pPr>
                      <a:endParaRPr sz="1000" b="1" dirty="0">
                        <a:solidFill>
                          <a:prstClr val="white"/>
                        </a:solidFill>
                        <a:latin typeface="ＭＳ ゴシック" panose="020B0609070205080204" pitchFamily="49" charset="-128"/>
                        <a:ea typeface="ＭＳ ゴシック" panose="020B0609070205080204" pitchFamily="49" charset="-128"/>
                        <a:cs typeface="Meiryo"/>
                      </a:endParaRPr>
                    </a:p>
                  </p:txBody>
                </p:sp>
                <p:sp>
                  <p:nvSpPr>
                    <p:cNvPr id="186" name="object 23">
                      <a:extLst>
                        <a:ext uri="{FF2B5EF4-FFF2-40B4-BE49-F238E27FC236}">
                          <a16:creationId xmlns:a16="http://schemas.microsoft.com/office/drawing/2014/main" id="{839C4F1B-2385-4721-878B-23F6CB2F9ADA}"/>
                        </a:ext>
                      </a:extLst>
                    </p:cNvPr>
                    <p:cNvSpPr/>
                    <p:nvPr/>
                  </p:nvSpPr>
                  <p:spPr>
                    <a:xfrm>
                      <a:off x="539992" y="2859423"/>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dirty="0">
                        <a:solidFill>
                          <a:prstClr val="black"/>
                        </a:solidFill>
                        <a:latin typeface="ＭＳ ゴシック" panose="020B0609070205080204" pitchFamily="49" charset="-128"/>
                        <a:ea typeface="ＭＳ ゴシック" panose="020B0609070205080204" pitchFamily="49" charset="-128"/>
                      </a:endParaRPr>
                    </a:p>
                  </p:txBody>
                </p:sp>
                <p:sp>
                  <p:nvSpPr>
                    <p:cNvPr id="187" name="object 129">
                      <a:extLst>
                        <a:ext uri="{FF2B5EF4-FFF2-40B4-BE49-F238E27FC236}">
                          <a16:creationId xmlns:a16="http://schemas.microsoft.com/office/drawing/2014/main" id="{ED8A1318-04BA-47E5-A1BC-2F26559DEDD8}"/>
                        </a:ext>
                      </a:extLst>
                    </p:cNvPr>
                    <p:cNvSpPr txBox="1"/>
                    <p:nvPr/>
                  </p:nvSpPr>
                  <p:spPr>
                    <a:xfrm>
                      <a:off x="584059" y="2648648"/>
                      <a:ext cx="5391468" cy="138499"/>
                    </a:xfrm>
                    <a:prstGeom prst="rect">
                      <a:avLst/>
                    </a:prstGeom>
                  </p:spPr>
                  <p:txBody>
                    <a:bodyPr vert="horz" wrap="square" lIns="0" tIns="0" rIns="0" bIns="0" rtlCol="0">
                      <a:spAutoFit/>
                    </a:bodyPr>
                    <a:lstStyle/>
                    <a:p>
                      <a:pPr marL="12700"/>
                      <a:r>
                        <a:rPr lang="ja-JP" altLang="en-US" sz="900" dirty="0">
                          <a:solidFill>
                            <a:prstClr val="black"/>
                          </a:solidFill>
                          <a:latin typeface="ＭＳ ゴシック" panose="020B0609070205080204" pitchFamily="49" charset="-128"/>
                          <a:ea typeface="ＭＳ ゴシック" panose="020B0609070205080204" pitchFamily="49" charset="-128"/>
                          <a:cs typeface="PMingLiU"/>
                        </a:rPr>
                        <a:t>「申請代行者欄」は、被保険者以外の方が申請書を記入・提出する場合にご記入ください。</a:t>
                      </a:r>
                      <a:endParaRPr sz="900"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188" name="object 131">
                      <a:extLst>
                        <a:ext uri="{FF2B5EF4-FFF2-40B4-BE49-F238E27FC236}">
                          <a16:creationId xmlns:a16="http://schemas.microsoft.com/office/drawing/2014/main" id="{77894A5E-22D3-4CE6-9719-8D8398DE812E}"/>
                        </a:ext>
                      </a:extLst>
                    </p:cNvPr>
                    <p:cNvSpPr txBox="1"/>
                    <p:nvPr/>
                  </p:nvSpPr>
                  <p:spPr>
                    <a:xfrm>
                      <a:off x="1458886" y="4020110"/>
                      <a:ext cx="1708278" cy="126799"/>
                    </a:xfrm>
                    <a:prstGeom prst="rect">
                      <a:avLst/>
                    </a:prstGeom>
                  </p:spPr>
                  <p:txBody>
                    <a:bodyPr vert="horz" wrap="square" lIns="0" tIns="0" rIns="0" bIns="0" rtlCol="0">
                      <a:spAutoFit/>
                    </a:bodyPr>
                    <a:lstStyle/>
                    <a:p>
                      <a:pPr marL="12700"/>
                      <a:r>
                        <a:rPr lang="en-US" altLang="ja-JP" sz="800" dirty="0">
                          <a:solidFill>
                            <a:srgbClr val="231F20"/>
                          </a:solidFill>
                          <a:latin typeface="Meiryo UI"/>
                          <a:cs typeface="Meiryo UI"/>
                        </a:rPr>
                        <a:t>TEL</a:t>
                      </a:r>
                      <a:r>
                        <a:rPr lang="ja-JP" altLang="en-US" sz="800" dirty="0">
                          <a:solidFill>
                            <a:srgbClr val="231F20"/>
                          </a:solidFill>
                          <a:latin typeface="Meiryo UI"/>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189" name="object 28">
                      <a:extLst>
                        <a:ext uri="{FF2B5EF4-FFF2-40B4-BE49-F238E27FC236}">
                          <a16:creationId xmlns:a16="http://schemas.microsoft.com/office/drawing/2014/main" id="{C2FFA685-927D-463E-861E-FAE6EB3BFFE0}"/>
                        </a:ext>
                      </a:extLst>
                    </p:cNvPr>
                    <p:cNvSpPr/>
                    <p:nvPr/>
                  </p:nvSpPr>
                  <p:spPr>
                    <a:xfrm>
                      <a:off x="4210298" y="2865592"/>
                      <a:ext cx="45719" cy="1013919"/>
                    </a:xfrm>
                    <a:custGeom>
                      <a:avLst/>
                      <a:gdLst/>
                      <a:ahLst/>
                      <a:cxnLst/>
                      <a:rect l="l" t="t" r="r" b="b"/>
                      <a:pathLst>
                        <a:path h="612139">
                          <a:moveTo>
                            <a:pt x="0" y="0"/>
                          </a:moveTo>
                          <a:lnTo>
                            <a:pt x="0" y="612000"/>
                          </a:lnTo>
                        </a:path>
                      </a:pathLst>
                    </a:custGeom>
                    <a:ln w="16256">
                      <a:solidFill>
                        <a:srgbClr val="231F20"/>
                      </a:solidFill>
                      <a:prstDash val="solid"/>
                    </a:ln>
                  </p:spPr>
                  <p:txBody>
                    <a:bodyPr wrap="square" lIns="0" tIns="0" rIns="0" bIns="0" rtlCol="0"/>
                    <a:lstStyle/>
                    <a:p>
                      <a:endParaRPr dirty="0">
                        <a:solidFill>
                          <a:prstClr val="black"/>
                        </a:solidFill>
                        <a:latin typeface="ＭＳ ゴシック" panose="020B0609070205080204" pitchFamily="49" charset="-128"/>
                        <a:ea typeface="ＭＳ ゴシック" panose="020B0609070205080204" pitchFamily="49" charset="-128"/>
                      </a:endParaRPr>
                    </a:p>
                  </p:txBody>
                </p:sp>
              </p:grpSp>
              <p:sp>
                <p:nvSpPr>
                  <p:cNvPr id="154" name="object 72">
                    <a:extLst>
                      <a:ext uri="{FF2B5EF4-FFF2-40B4-BE49-F238E27FC236}">
                        <a16:creationId xmlns:a16="http://schemas.microsoft.com/office/drawing/2014/main" id="{00AB6D74-B329-43C1-B161-8B057C429A19}"/>
                      </a:ext>
                    </a:extLst>
                  </p:cNvPr>
                  <p:cNvSpPr txBox="1"/>
                  <p:nvPr/>
                </p:nvSpPr>
                <p:spPr>
                  <a:xfrm>
                    <a:off x="5246994" y="7866980"/>
                    <a:ext cx="2059648" cy="340478"/>
                  </a:xfrm>
                  <a:prstGeom prst="rect">
                    <a:avLst/>
                  </a:prstGeom>
                </p:spPr>
                <p:txBody>
                  <a:bodyPr vert="horz" wrap="square" lIns="0" tIns="0" rIns="0" bIns="0" rtlCol="0" anchor="ctr" anchorCtr="0">
                    <a:spAutoFit/>
                  </a:bodyPr>
                  <a:lstStyle/>
                  <a:p>
                    <a:pPr marL="12700">
                      <a:lnSpc>
                        <a:spcPct val="150000"/>
                      </a:lnSpc>
                    </a:pPr>
                    <a:r>
                      <a:rPr sz="800" dirty="0">
                        <a:solidFill>
                          <a:srgbClr val="231F20"/>
                        </a:solidFill>
                        <a:latin typeface="ＭＳ ゴシック" panose="020B0609070205080204" pitchFamily="49" charset="-128"/>
                        <a:ea typeface="ＭＳ ゴシック" panose="020B0609070205080204" pitchFamily="49" charset="-128"/>
                        <a:cs typeface="Meiryo UI"/>
                      </a:rPr>
                      <a:t>□</a:t>
                    </a:r>
                    <a:r>
                      <a:rPr sz="800" spc="-135"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法定代理人　</a:t>
                    </a:r>
                    <a:r>
                      <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戸籍謄本の添付が必要です</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 任意代理人　</a:t>
                    </a:r>
                    <a:r>
                      <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委任状の添付が必要です</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155" name="object 133">
                    <a:extLst>
                      <a:ext uri="{FF2B5EF4-FFF2-40B4-BE49-F238E27FC236}">
                        <a16:creationId xmlns:a16="http://schemas.microsoft.com/office/drawing/2014/main" id="{B72D6322-26F7-4B61-ADEB-F80FFB2B9151}"/>
                      </a:ext>
                    </a:extLst>
                  </p:cNvPr>
                  <p:cNvSpPr txBox="1"/>
                  <p:nvPr/>
                </p:nvSpPr>
                <p:spPr>
                  <a:xfrm>
                    <a:off x="1323295" y="8293015"/>
                    <a:ext cx="2134269" cy="123111"/>
                  </a:xfrm>
                  <a:prstGeom prst="rect">
                    <a:avLst/>
                  </a:prstGeom>
                </p:spPr>
                <p:txBody>
                  <a:bodyPr vert="horz" wrap="square" lIns="0" tIns="0" rIns="0" bIns="0" rtlCol="0">
                    <a:spAutoFit/>
                  </a:bodyPr>
                  <a:lstStyle/>
                  <a:p>
                    <a:pPr marL="12700"/>
                    <a:r>
                      <a:rPr sz="800" spc="-75" dirty="0">
                        <a:solidFill>
                          <a:srgbClr val="231F20"/>
                        </a:solidFill>
                        <a:latin typeface="ＭＳ ゴシック" panose="020B0609070205080204" pitchFamily="49" charset="-128"/>
                        <a:ea typeface="ＭＳ ゴシック" panose="020B0609070205080204" pitchFamily="49" charset="-128"/>
                        <a:cs typeface="Meiryo UI"/>
                      </a:rPr>
                      <a:t>（</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58" name="object 142">
                    <a:extLst>
                      <a:ext uri="{FF2B5EF4-FFF2-40B4-BE49-F238E27FC236}">
                        <a16:creationId xmlns:a16="http://schemas.microsoft.com/office/drawing/2014/main" id="{386D6995-BF56-4703-ADAC-2F8077CD30ED}"/>
                      </a:ext>
                    </a:extLst>
                  </p:cNvPr>
                  <p:cNvSpPr/>
                  <p:nvPr/>
                </p:nvSpPr>
                <p:spPr>
                  <a:xfrm>
                    <a:off x="1833701" y="8514719"/>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都</a:t>
                    </a:r>
                    <a:endParaRPr sz="700" dirty="0">
                      <a:latin typeface="ＭＳ ゴシック" panose="020B0609070205080204" pitchFamily="49" charset="-128"/>
                      <a:ea typeface="ＭＳ ゴシック" panose="020B0609070205080204" pitchFamily="49" charset="-128"/>
                    </a:endParaRPr>
                  </a:p>
                </p:txBody>
              </p:sp>
              <p:sp>
                <p:nvSpPr>
                  <p:cNvPr id="168" name="object 143">
                    <a:extLst>
                      <a:ext uri="{FF2B5EF4-FFF2-40B4-BE49-F238E27FC236}">
                        <a16:creationId xmlns:a16="http://schemas.microsoft.com/office/drawing/2014/main" id="{D501263A-B75D-4F1C-AF68-B40649E44427}"/>
                      </a:ext>
                    </a:extLst>
                  </p:cNvPr>
                  <p:cNvSpPr/>
                  <p:nvPr/>
                </p:nvSpPr>
                <p:spPr>
                  <a:xfrm>
                    <a:off x="1995702" y="8514719"/>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道</a:t>
                    </a:r>
                    <a:endParaRPr sz="700" dirty="0">
                      <a:latin typeface="ＭＳ ゴシック" panose="020B0609070205080204" pitchFamily="49" charset="-128"/>
                      <a:ea typeface="ＭＳ ゴシック" panose="020B0609070205080204" pitchFamily="49" charset="-128"/>
                    </a:endParaRPr>
                  </a:p>
                </p:txBody>
              </p:sp>
              <p:sp>
                <p:nvSpPr>
                  <p:cNvPr id="174" name="object 144">
                    <a:extLst>
                      <a:ext uri="{FF2B5EF4-FFF2-40B4-BE49-F238E27FC236}">
                        <a16:creationId xmlns:a16="http://schemas.microsoft.com/office/drawing/2014/main" id="{E3968A32-DF41-48A6-AE0E-A5015293C27B}"/>
                      </a:ext>
                    </a:extLst>
                  </p:cNvPr>
                  <p:cNvSpPr/>
                  <p:nvPr/>
                </p:nvSpPr>
                <p:spPr>
                  <a:xfrm>
                    <a:off x="1833701" y="8676720"/>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府</a:t>
                    </a:r>
                    <a:endParaRPr sz="700" dirty="0">
                      <a:latin typeface="ＭＳ ゴシック" panose="020B0609070205080204" pitchFamily="49" charset="-128"/>
                      <a:ea typeface="ＭＳ ゴシック" panose="020B0609070205080204" pitchFamily="49" charset="-128"/>
                    </a:endParaRPr>
                  </a:p>
                </p:txBody>
              </p:sp>
              <p:sp>
                <p:nvSpPr>
                  <p:cNvPr id="177" name="object 145">
                    <a:extLst>
                      <a:ext uri="{FF2B5EF4-FFF2-40B4-BE49-F238E27FC236}">
                        <a16:creationId xmlns:a16="http://schemas.microsoft.com/office/drawing/2014/main" id="{796AB19D-3191-4E20-99E3-F9823A02B4B0}"/>
                      </a:ext>
                    </a:extLst>
                  </p:cNvPr>
                  <p:cNvSpPr/>
                  <p:nvPr/>
                </p:nvSpPr>
                <p:spPr>
                  <a:xfrm>
                    <a:off x="1995702" y="8676720"/>
                    <a:ext cx="126364" cy="126364"/>
                  </a:xfrm>
                  <a:custGeom>
                    <a:avLst/>
                    <a:gdLst/>
                    <a:ahLst/>
                    <a:cxnLst/>
                    <a:rect l="l" t="t" r="r" b="b"/>
                    <a:pathLst>
                      <a:path w="126364" h="126364">
                        <a:moveTo>
                          <a:pt x="126009" y="63004"/>
                        </a:moveTo>
                        <a:lnTo>
                          <a:pt x="121058" y="87522"/>
                        </a:lnTo>
                        <a:lnTo>
                          <a:pt x="107556" y="107545"/>
                        </a:lnTo>
                        <a:lnTo>
                          <a:pt x="87529" y="121045"/>
                        </a:lnTo>
                        <a:lnTo>
                          <a:pt x="63004" y="125996"/>
                        </a:lnTo>
                        <a:lnTo>
                          <a:pt x="38479" y="121045"/>
                        </a:lnTo>
                        <a:lnTo>
                          <a:pt x="18453" y="107545"/>
                        </a:lnTo>
                        <a:lnTo>
                          <a:pt x="4951" y="87522"/>
                        </a:lnTo>
                        <a:lnTo>
                          <a:pt x="0" y="63004"/>
                        </a:lnTo>
                        <a:lnTo>
                          <a:pt x="4951" y="38479"/>
                        </a:lnTo>
                        <a:lnTo>
                          <a:pt x="18453" y="18453"/>
                        </a:lnTo>
                        <a:lnTo>
                          <a:pt x="38479" y="4951"/>
                        </a:lnTo>
                        <a:lnTo>
                          <a:pt x="63004" y="0"/>
                        </a:lnTo>
                        <a:lnTo>
                          <a:pt x="87529" y="4951"/>
                        </a:lnTo>
                        <a:lnTo>
                          <a:pt x="107556" y="18453"/>
                        </a:lnTo>
                        <a:lnTo>
                          <a:pt x="121058" y="38479"/>
                        </a:lnTo>
                        <a:lnTo>
                          <a:pt x="126009" y="63004"/>
                        </a:lnTo>
                        <a:close/>
                      </a:path>
                    </a:pathLst>
                  </a:custGeom>
                  <a:ln w="5397">
                    <a:solidFill>
                      <a:srgbClr val="A7A9AC"/>
                    </a:solidFill>
                    <a:prstDash val="dash"/>
                  </a:ln>
                </p:spPr>
                <p:txBody>
                  <a:bodyPr wrap="square" lIns="0" tIns="0" rIns="0" bIns="0" rtlCol="0" anchor="ctr" anchorCtr="1"/>
                  <a:lstStyle/>
                  <a:p>
                    <a:r>
                      <a:rPr lang="ja-JP" altLang="en-US" sz="700" dirty="0">
                        <a:latin typeface="ＭＳ ゴシック" panose="020B0609070205080204" pitchFamily="49" charset="-128"/>
                        <a:ea typeface="ＭＳ ゴシック" panose="020B0609070205080204" pitchFamily="49" charset="-128"/>
                      </a:rPr>
                      <a:t>県</a:t>
                    </a:r>
                    <a:endParaRPr sz="700" dirty="0">
                      <a:latin typeface="ＭＳ ゴシック" panose="020B0609070205080204" pitchFamily="49" charset="-128"/>
                      <a:ea typeface="ＭＳ ゴシック" panose="020B0609070205080204" pitchFamily="49" charset="-128"/>
                    </a:endParaRPr>
                  </a:p>
                </p:txBody>
              </p:sp>
            </p:grpSp>
            <p:pic>
              <p:nvPicPr>
                <p:cNvPr id="135" name="Picture 7">
                  <a:extLst>
                    <a:ext uri="{FF2B5EF4-FFF2-40B4-BE49-F238E27FC236}">
                      <a16:creationId xmlns:a16="http://schemas.microsoft.com/office/drawing/2014/main" id="{F2C352CB-2D43-4638-9FA9-2EEF2DE0496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7981" y="8088757"/>
                  <a:ext cx="1314607" cy="314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1" name="object 5">
                  <a:extLst>
                    <a:ext uri="{FF2B5EF4-FFF2-40B4-BE49-F238E27FC236}">
                      <a16:creationId xmlns:a16="http://schemas.microsoft.com/office/drawing/2014/main" id="{D18894E2-324E-489E-912B-D0118DB74E7E}"/>
                    </a:ext>
                  </a:extLst>
                </p:cNvPr>
                <p:cNvSpPr/>
                <p:nvPr/>
              </p:nvSpPr>
              <p:spPr>
                <a:xfrm>
                  <a:off x="6096928" y="7946466"/>
                  <a:ext cx="1215180" cy="210430"/>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noFill/>
              </p:spPr>
              <p:txBody>
                <a:bodyPr wrap="square" lIns="72000" tIns="0" rIns="0" bIns="0" rtlCol="0" anchor="ctr" anchorCtr="0"/>
                <a:lstStyle/>
                <a:p>
                  <a:pPr marL="12700"/>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年　　　月　　　 日</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43" name="object 72">
                  <a:extLst>
                    <a:ext uri="{FF2B5EF4-FFF2-40B4-BE49-F238E27FC236}">
                      <a16:creationId xmlns:a16="http://schemas.microsoft.com/office/drawing/2014/main" id="{4CF02F65-F890-4B4F-A29D-63AF94DBEDA3}"/>
                    </a:ext>
                  </a:extLst>
                </p:cNvPr>
                <p:cNvSpPr txBox="1"/>
                <p:nvPr/>
              </p:nvSpPr>
              <p:spPr>
                <a:xfrm>
                  <a:off x="5257695" y="7928932"/>
                  <a:ext cx="389255" cy="525144"/>
                </a:xfrm>
                <a:prstGeom prst="rect">
                  <a:avLst/>
                </a:prstGeom>
              </p:spPr>
              <p:txBody>
                <a:bodyPr vert="horz" wrap="square" lIns="0" tIns="0" rIns="0" bIns="0" rtlCol="0" anchor="ctr" anchorCtr="0">
                  <a:spAutoFit/>
                </a:bodyPr>
                <a:lstStyle/>
                <a:p>
                  <a:pPr marL="12700">
                    <a:lnSpc>
                      <a:spcPct val="150000"/>
                    </a:lnSpc>
                  </a:pPr>
                  <a:r>
                    <a:rPr sz="800" dirty="0">
                      <a:solidFill>
                        <a:srgbClr val="231F20"/>
                      </a:solidFill>
                      <a:latin typeface="ＭＳ ゴシック" panose="020B0609070205080204" pitchFamily="49" charset="-128"/>
                      <a:ea typeface="ＭＳ ゴシック" panose="020B0609070205080204" pitchFamily="49" charset="-128"/>
                      <a:cs typeface="Meiryo UI"/>
                    </a:rPr>
                    <a:t>□</a:t>
                  </a:r>
                  <a:r>
                    <a:rPr sz="800" spc="-135"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昭和</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 平成</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a:t>
                  </a:r>
                  <a:r>
                    <a:rPr lang="ja-JP" altLang="en-US" sz="500" dirty="0">
                      <a:latin typeface="ＭＳ ゴシック" panose="020B0609070205080204" pitchFamily="49" charset="-128"/>
                      <a:ea typeface="ＭＳ ゴシック" panose="020B0609070205080204" pitchFamily="49" charset="-128"/>
                      <a:cs typeface="Meiryo UI"/>
                    </a:rPr>
                    <a:t> </a:t>
                  </a:r>
                  <a:r>
                    <a:rPr lang="ja-JP" altLang="en-US" sz="800" spc="-150" dirty="0">
                      <a:latin typeface="ＭＳ ゴシック" panose="020B0609070205080204" pitchFamily="49" charset="-128"/>
                      <a:ea typeface="ＭＳ ゴシック" panose="020B0609070205080204" pitchFamily="49" charset="-128"/>
                      <a:cs typeface="Meiryo UI"/>
                    </a:rPr>
                    <a:t>令和</a:t>
                  </a:r>
                </a:p>
              </p:txBody>
            </p:sp>
            <p:sp>
              <p:nvSpPr>
                <p:cNvPr id="144" name="object 23">
                  <a:extLst>
                    <a:ext uri="{FF2B5EF4-FFF2-40B4-BE49-F238E27FC236}">
                      <a16:creationId xmlns:a16="http://schemas.microsoft.com/office/drawing/2014/main" id="{5C27F242-75A8-4AF8-B25C-24B9F7898537}"/>
                    </a:ext>
                  </a:extLst>
                </p:cNvPr>
                <p:cNvSpPr/>
                <p:nvPr/>
              </p:nvSpPr>
              <p:spPr>
                <a:xfrm>
                  <a:off x="528433" y="8510008"/>
                  <a:ext cx="6689154" cy="72009"/>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solidFill>
                      <a:prstClr val="black"/>
                    </a:solidFill>
                    <a:latin typeface="ＭＳ ゴシック" panose="020B0609070205080204" pitchFamily="49" charset="-128"/>
                    <a:ea typeface="ＭＳ ゴシック" panose="020B0609070205080204" pitchFamily="49" charset="-128"/>
                  </a:endParaRPr>
                </a:p>
              </p:txBody>
            </p:sp>
          </p:grpSp>
          <p:sp>
            <p:nvSpPr>
              <p:cNvPr id="133" name="テキスト ボックス 132">
                <a:extLst>
                  <a:ext uri="{FF2B5EF4-FFF2-40B4-BE49-F238E27FC236}">
                    <a16:creationId xmlns:a16="http://schemas.microsoft.com/office/drawing/2014/main" id="{D8552590-E492-48ED-AA8D-DCB4865A57FF}"/>
                  </a:ext>
                </a:extLst>
              </p:cNvPr>
              <p:cNvSpPr txBox="1"/>
              <p:nvPr/>
            </p:nvSpPr>
            <p:spPr>
              <a:xfrm>
                <a:off x="3987120" y="8670826"/>
                <a:ext cx="3308919" cy="215444"/>
              </a:xfrm>
              <a:prstGeom prst="rect">
                <a:avLst/>
              </a:prstGeom>
              <a:noFill/>
            </p:spPr>
            <p:txBody>
              <a:bodyPr wrap="none" rtlCol="0">
                <a:spAutoFit/>
              </a:bodyPr>
              <a:lstStyle/>
              <a:p>
                <a:r>
                  <a:rPr lang="en-US" altLang="ja-JP" sz="800" dirty="0"/>
                  <a:t>※</a:t>
                </a:r>
                <a:r>
                  <a:rPr lang="ja-JP" altLang="en-US" sz="800" dirty="0"/>
                  <a:t>委任状には受任者の氏名及び生年月日又は住所の記載が必要です。</a:t>
                </a:r>
                <a:endParaRPr kumimoji="1" lang="ja-JP" altLang="en-US" sz="800" dirty="0"/>
              </a:p>
            </p:txBody>
          </p:sp>
        </p:grpSp>
      </p:grpSp>
      <p:sp>
        <p:nvSpPr>
          <p:cNvPr id="191" name="テキスト ボックス 46">
            <a:extLst>
              <a:ext uri="{FF2B5EF4-FFF2-40B4-BE49-F238E27FC236}">
                <a16:creationId xmlns:a16="http://schemas.microsoft.com/office/drawing/2014/main" id="{5A1ECCA8-76AD-4578-9A05-00F39BDF0E7B}"/>
              </a:ext>
            </a:extLst>
          </p:cNvPr>
          <p:cNvSpPr txBox="1"/>
          <p:nvPr/>
        </p:nvSpPr>
        <p:spPr>
          <a:xfrm>
            <a:off x="6191503" y="50489"/>
            <a:ext cx="1356725"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dirty="0"/>
              <a:t>令和６年１０</a:t>
            </a:r>
            <a:r>
              <a:rPr kumimoji="1" lang="ja-JP" altLang="en-US" sz="1100" dirty="0"/>
              <a:t>月更新</a:t>
            </a:r>
          </a:p>
        </p:txBody>
      </p:sp>
    </p:spTree>
    <p:extLst>
      <p:ext uri="{BB962C8B-B14F-4D97-AF65-F5344CB8AC3E}">
        <p14:creationId xmlns:p14="http://schemas.microsoft.com/office/powerpoint/2010/main" val="27780903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w="28575">
          <a:solidFill>
            <a:srgbClr val="221915"/>
          </a:solidFill>
        </a:ln>
      </a:spPr>
      <a:bodyPr wrap="square" lIns="0" tIns="0" rIns="0" bIns="0" rtlCol="0" anchor="ctr" anchorCtr="1"/>
      <a:lstStyle>
        <a:defPPr>
          <a:defRPr sz="1000" b="1" dirty="0">
            <a:solidFill>
              <a:prstClr val="black"/>
            </a:solidFill>
            <a:latin typeface="ＭＳ ゴシック" panose="020B0609070205080204" pitchFamily="49" charset="-128"/>
            <a:ea typeface="ＭＳ ゴシック" panose="020B0609070205080204" pitchFamily="49"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3067</TotalTime>
  <Words>542</Words>
  <Application>Microsoft Office PowerPoint</Application>
  <PresentationFormat>ユーザー設定</PresentationFormat>
  <Paragraphs>89</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HGS創英角ｺﾞｼｯｸUB</vt:lpstr>
      <vt:lpstr>Meiryo UI</vt:lpstr>
      <vt:lpstr>ＭＳ Ｐゴシック</vt:lpstr>
      <vt:lpstr>ＭＳ ゴシック</vt:lpstr>
      <vt:lpstr>PMingLiU</vt:lpstr>
      <vt:lpstr>Meiryo</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健保連）片岡　芳浩</dc:creator>
  <cp:lastModifiedBy>okurad0546</cp:lastModifiedBy>
  <cp:revision>256</cp:revision>
  <cp:lastPrinted>2016-08-16T05:54:21Z</cp:lastPrinted>
  <dcterms:created xsi:type="dcterms:W3CDTF">2016-07-06T07:28:27Z</dcterms:created>
  <dcterms:modified xsi:type="dcterms:W3CDTF">2024-11-07T05:39:04Z</dcterms:modified>
</cp:coreProperties>
</file>